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30_15298E53.xml" ContentType="application/vnd.ms-powerpoint.comments+xml"/>
  <Override PartName="/ppt/notesSlides/notesSlide9.xml" ContentType="application/vnd.openxmlformats-officedocument.presentationml.notesSlide+xml"/>
  <Override PartName="/ppt/comments/modernComment_12C_C7A0DD5B.xml" ContentType="application/vnd.ms-powerpoint.comments+xml"/>
  <Override PartName="/ppt/comments/modernComment_12D_9A39B15.xml" ContentType="application/vnd.ms-powerpoint.comments+xml"/>
  <Override PartName="/ppt/comments/modernComment_131_746DC555.xml" ContentType="application/vnd.ms-powerpoint.comments+xml"/>
  <Override PartName="/ppt/comments/modernComment_132_ADB77F60.xml" ContentType="application/vnd.ms-powerpoint.comments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62"/>
  </p:notesMasterIdLst>
  <p:handoutMasterIdLst>
    <p:handoutMasterId r:id="rId63"/>
  </p:handoutMasterIdLst>
  <p:sldIdLst>
    <p:sldId id="278" r:id="rId5"/>
    <p:sldId id="308" r:id="rId6"/>
    <p:sldId id="311" r:id="rId7"/>
    <p:sldId id="271" r:id="rId8"/>
    <p:sldId id="315" r:id="rId9"/>
    <p:sldId id="310" r:id="rId10"/>
    <p:sldId id="312" r:id="rId11"/>
    <p:sldId id="313" r:id="rId12"/>
    <p:sldId id="314" r:id="rId13"/>
    <p:sldId id="283" r:id="rId14"/>
    <p:sldId id="294" r:id="rId15"/>
    <p:sldId id="284" r:id="rId16"/>
    <p:sldId id="295" r:id="rId17"/>
    <p:sldId id="285" r:id="rId18"/>
    <p:sldId id="286" r:id="rId19"/>
    <p:sldId id="304" r:id="rId20"/>
    <p:sldId id="307" r:id="rId21"/>
    <p:sldId id="297" r:id="rId22"/>
    <p:sldId id="296" r:id="rId23"/>
    <p:sldId id="300" r:id="rId24"/>
    <p:sldId id="301" r:id="rId25"/>
    <p:sldId id="302" r:id="rId26"/>
    <p:sldId id="289" r:id="rId27"/>
    <p:sldId id="305" r:id="rId28"/>
    <p:sldId id="306" r:id="rId29"/>
    <p:sldId id="299" r:id="rId30"/>
    <p:sldId id="291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29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B8A73E-E725-4A6C-F67A-F8A4ED50A96B}" name="Dani del Río Alonso" initials="Dd" userId="2509de95a29fd27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44ED63-C35C-F23E-7FBC-E3269F7210FE}" v="29" dt="2024-07-23T07:42:50.995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omments/modernComment_12C_C7A0DD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D03D0A-CD1E-40B5-9604-20B3ECD9E965}" authorId="{7AB8A73E-E725-4A6C-F67A-F8A4ED50A96B}" created="2024-07-18T09:56:23.570">
    <pc:sldMkLst xmlns:pc="http://schemas.microsoft.com/office/powerpoint/2013/main/command">
      <pc:docMk/>
      <pc:sldMk cId="3349208411" sldId="300"/>
    </pc:sldMkLst>
    <p188:txBody>
      <a:bodyPr/>
      <a:lstStyle/>
      <a:p>
        <a:r>
          <a:rPr lang="en-US"/>
          <a:t> Las predicciones son valores continuos y no probabilidades, por tanto se usa una función sigmoide en la Regrasión lineal y SVR para poder mostrar la probabilidad de la predicción. Esto conlleva una aproximación y que el resultado sea mas inexacto, haciendo que las métricas globales sean ma´s bajas.</a:t>
        </a:r>
      </a:p>
    </p188:txBody>
  </p188:cm>
</p188:cmLst>
</file>

<file path=ppt/comments/modernComment_12D_9A39B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5DAD0C-372B-4D09-95E0-7592693FC9F3}" authorId="{7AB8A73E-E725-4A6C-F67A-F8A4ED50A96B}" created="2024-07-18T09:56:23.570">
    <pc:sldMkLst xmlns:pc="http://schemas.microsoft.com/office/powerpoint/2013/main/command">
      <pc:docMk/>
      <pc:sldMk cId="3349208411" sldId="300"/>
    </pc:sldMkLst>
    <p188:txBody>
      <a:bodyPr/>
      <a:lstStyle/>
      <a:p>
        <a:r>
          <a:rPr lang="en-US"/>
          <a:t> Las predicciones son valores continuos y no probabilidades, por tanto se usa una función sigmoide en la Regrasión lineal y SVR para poder mostrar la probabilidad de la predicción. Esto conlleva una aproximación y que el resultado sea mas inexacto, haciendo que las métricas globales sean ma´s bajas.</a:t>
        </a:r>
      </a:p>
    </p188:txBody>
  </p188:cm>
</p188:cmLst>
</file>

<file path=ppt/comments/modernComment_130_15298E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FC6FFC-8B2E-4779-B9C6-97831DF777A8}" authorId="{7AB8A73E-E725-4A6C-F67A-F8A4ED50A96B}" created="2024-07-18T12:29:28.0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044947" sldId="304"/>
      <ac:spMk id="7" creationId="{018ED255-2F9D-E0FC-3AD5-599CBAB0C817}"/>
    </ac:deMkLst>
    <p188:txBody>
      <a:bodyPr/>
      <a:lstStyle/>
      <a:p>
        <a:r>
          <a:rPr lang="en-US"/>
          <a:t>Early Stopping. Consiste en detener el entrenamiento del modelo cuando el error de validación deja de disminuir y comienza a aumentar.
Entrenamiento de redes neuronales y otros modelos de aprendizaje profundo</a:t>
        </a:r>
      </a:p>
    </p188:txBody>
  </p188:cm>
  <p188:cm id="{E86FC5D1-7B84-46D1-B299-ABD01BEC66E1}" authorId="{7AB8A73E-E725-4A6C-F67A-F8A4ED50A96B}" created="2024-07-18T12:29:49.34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044947" sldId="304"/>
      <ac:spMk id="7" creationId="{018ED255-2F9D-E0FC-3AD5-599CBAB0C817}"/>
    </ac:deMkLst>
    <p188:txBody>
      <a:bodyPr/>
      <a:lstStyle/>
      <a:p>
        <a:r>
          <a:rPr lang="en-US"/>
          <a:t>DecissionTreeDiscretiser. Se espera maximizar la ganancia de información y reducir la impureza en los nodos de forma que los puntos de corte generados por el árbol se utilicen para dividir la variable continua en intervalos discretos.</a:t>
        </a:r>
      </a:p>
    </p188:txBody>
  </p188:cm>
  <p188:cm id="{A203A013-7ED0-4753-BCD9-773F39382076}" authorId="{7AB8A73E-E725-4A6C-F67A-F8A4ED50A96B}" created="2024-07-18T12:33:30.2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044947" sldId="304"/>
      <ac:spMk id="7" creationId="{018ED255-2F9D-E0FC-3AD5-599CBAB0C817}"/>
    </ac:deMkLst>
    <p188:txBody>
      <a:bodyPr/>
      <a:lstStyle/>
      <a:p>
        <a:r>
          <a:rPr lang="en-US"/>
          <a:t>Cross validation folds = 10. División del conjunto de datos en 10 partes</a:t>
        </a:r>
      </a:p>
    </p188:txBody>
  </p188:cm>
</p188:cmLst>
</file>

<file path=ppt/comments/modernComment_131_746DC5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F838BC-49CD-470E-A400-EB351957BAF0}" authorId="{7AB8A73E-E725-4A6C-F67A-F8A4ED50A96B}" created="2024-07-18T16:08:39.187">
    <pc:sldMkLst xmlns:pc="http://schemas.microsoft.com/office/powerpoint/2013/main/command">
      <pc:docMk/>
      <pc:sldMk cId="1953350997" sldId="305"/>
    </pc:sldMkLst>
    <p188:txBody>
      <a:bodyPr/>
      <a:lstStyle/>
      <a:p>
        <a:r>
          <a:rPr lang="en-US"/>
          <a:t>K-means obtención del número optimo de clusteres = 2. Prueba con 3</a:t>
        </a:r>
      </a:p>
    </p188:txBody>
  </p188:cm>
</p188:cmLst>
</file>

<file path=ppt/comments/modernComment_132_ADB77F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CA4975-C48F-475D-8493-0988E85EA1F1}" authorId="{7AB8A73E-E725-4A6C-F67A-F8A4ED50A96B}" created="2024-07-18T16:12:25.0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14484064" sldId="306"/>
      <ac:picMk id="6" creationId="{20708451-8B3F-C4EE-841C-44CDEC0A0616}"/>
    </ac:deMkLst>
    <p188:txBody>
      <a:bodyPr/>
      <a:lstStyle/>
      <a:p>
        <a:r>
          <a:rPr lang="en-US"/>
          <a:t>Mean Shift, el algoritmo determina automáticamente el número de clusters basándose en la densidad de los datos y el ancho de banda (bandwidth) proporcionado. Numero óptimo = 2</a:t>
        </a:r>
      </a:p>
    </p188:txBody>
  </p188:cm>
  <p188:cm id="{CE369172-F311-486B-AE5C-806D3D62DB74}" authorId="{7AB8A73E-E725-4A6C-F67A-F8A4ED50A96B}" created="2024-07-18T16:13:45.47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14484064" sldId="306"/>
      <ac:picMk id="7" creationId="{E8510269-CA3A-B484-20BF-915520BCE5FD}"/>
    </ac:deMkLst>
    <p188:txBody>
      <a:bodyPr/>
      <a:lstStyle/>
      <a:p>
        <a:r>
          <a:rPr lang="en-US"/>
          <a:t>DBSCAN identifica los clusters en función de la densidad de los datos y los parámetros eps 
(epsilon, la distancia máxima entre dos puntos para que sean considerados vecinos) 
min_samples (el número mínimo de puntos dentro de eps para formar un cluster)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E9F02-C5BA-4672-A357-FD19DC887FA9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6910380-9577-469D-B0D6-747164812D0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Introducción</a:t>
          </a:r>
          <a:br>
            <a:rPr lang="es-ES"/>
          </a:br>
          <a:br>
            <a:rPr lang="es-ES"/>
          </a:br>
          <a:r>
            <a:rPr lang="es-ES"/>
            <a:t>Análisis Exploratorio de Datos (EDA) y Descripción de Tablas S4 y S6</a:t>
          </a:r>
          <a:br>
            <a:rPr lang="es-ES"/>
          </a:br>
          <a:br>
            <a:rPr lang="es-ES"/>
          </a:br>
          <a:r>
            <a:rPr lang="es-ES"/>
            <a:t>Preprocesamiento de Datos</a:t>
          </a:r>
          <a:endParaRPr lang="en-US"/>
        </a:p>
      </dgm:t>
    </dgm:pt>
    <dgm:pt modelId="{CC054ED5-2674-4514-A9DA-5CF628DABD89}" type="parTrans" cxnId="{4C012BB4-BB52-41D5-B54D-06CB74931DE7}">
      <dgm:prSet/>
      <dgm:spPr/>
      <dgm:t>
        <a:bodyPr/>
        <a:lstStyle/>
        <a:p>
          <a:endParaRPr lang="en-US"/>
        </a:p>
      </dgm:t>
    </dgm:pt>
    <dgm:pt modelId="{D4D7DB9A-62B6-4110-B112-D894C3B53E3B}" type="sibTrans" cxnId="{4C012BB4-BB52-41D5-B54D-06CB74931DE7}">
      <dgm:prSet/>
      <dgm:spPr/>
      <dgm:t>
        <a:bodyPr/>
        <a:lstStyle/>
        <a:p>
          <a:endParaRPr lang="en-US"/>
        </a:p>
      </dgm:t>
    </dgm:pt>
    <dgm:pt modelId="{6E48D237-066C-4BF6-8B75-C961EACC48A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Modelos Predictivos Utilizados, técnicas de Balanceo de Datos y ensamble y evaluación de Modelos</a:t>
          </a:r>
          <a:endParaRPr lang="en-US"/>
        </a:p>
      </dgm:t>
    </dgm:pt>
    <dgm:pt modelId="{C03EA37C-0582-4DE8-BCB2-3A01BA390DDB}" type="parTrans" cxnId="{5D00B707-A16E-4F5E-930E-089FB0DB33A1}">
      <dgm:prSet/>
      <dgm:spPr/>
      <dgm:t>
        <a:bodyPr/>
        <a:lstStyle/>
        <a:p>
          <a:endParaRPr lang="en-US"/>
        </a:p>
      </dgm:t>
    </dgm:pt>
    <dgm:pt modelId="{210A401E-4A56-4EA9-A83B-D7F54608C6CC}" type="sibTrans" cxnId="{5D00B707-A16E-4F5E-930E-089FB0DB33A1}">
      <dgm:prSet/>
      <dgm:spPr/>
      <dgm:t>
        <a:bodyPr/>
        <a:lstStyle/>
        <a:p>
          <a:endParaRPr lang="en-US"/>
        </a:p>
      </dgm:t>
    </dgm:pt>
    <dgm:pt modelId="{A3B81D6C-4E29-405C-A6E2-CE41298B723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Tratamiento del Overfitting y análisis de Resultados</a:t>
          </a:r>
          <a:endParaRPr lang="en-US"/>
        </a:p>
      </dgm:t>
    </dgm:pt>
    <dgm:pt modelId="{C9461EA3-6E6D-4CDE-946E-E9AD68F5846E}" type="parTrans" cxnId="{18AA4CA6-E24E-4B51-8D8A-C7A195BAF1FA}">
      <dgm:prSet/>
      <dgm:spPr/>
      <dgm:t>
        <a:bodyPr/>
        <a:lstStyle/>
        <a:p>
          <a:endParaRPr lang="en-US"/>
        </a:p>
      </dgm:t>
    </dgm:pt>
    <dgm:pt modelId="{DAC35A53-C384-4893-898B-29D0BC0713C6}" type="sibTrans" cxnId="{18AA4CA6-E24E-4B51-8D8A-C7A195BAF1FA}">
      <dgm:prSet/>
      <dgm:spPr/>
      <dgm:t>
        <a:bodyPr/>
        <a:lstStyle/>
        <a:p>
          <a:endParaRPr lang="en-US"/>
        </a:p>
      </dgm:t>
    </dgm:pt>
    <dgm:pt modelId="{3512CBDE-373E-486E-8CB8-E8953967264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Modelos No Supervisados</a:t>
          </a:r>
          <a:br>
            <a:rPr lang="es-ES"/>
          </a:br>
          <a:br>
            <a:rPr lang="es-ES"/>
          </a:br>
          <a:r>
            <a:rPr lang="es-ES"/>
            <a:t>Uso de CTGAN</a:t>
          </a:r>
          <a:br>
            <a:rPr lang="es-ES"/>
          </a:br>
          <a:br>
            <a:rPr lang="es-ES"/>
          </a:br>
          <a:r>
            <a:rPr lang="es-ES"/>
            <a:t>Planteamiento Jerárquico y Probabilidad Total</a:t>
          </a:r>
          <a:br>
            <a:rPr lang="es-ES"/>
          </a:br>
          <a:br>
            <a:rPr lang="es-ES"/>
          </a:br>
          <a:r>
            <a:rPr lang="es-ES"/>
            <a:t>Anexos: CTGAN y SMOTE</a:t>
          </a:r>
          <a:br>
            <a:rPr lang="es-ES"/>
          </a:br>
          <a:br>
            <a:rPr lang="es-ES"/>
          </a:br>
          <a:r>
            <a:rPr lang="es-ES"/>
            <a:t>Aplicación CancerPrediction.py</a:t>
          </a:r>
          <a:br>
            <a:rPr lang="es-ES"/>
          </a:br>
          <a:br>
            <a:rPr lang="es-ES"/>
          </a:br>
          <a:r>
            <a:rPr lang="es-ES"/>
            <a:t>Conclusiones</a:t>
          </a:r>
          <a:endParaRPr lang="en-US"/>
        </a:p>
      </dgm:t>
    </dgm:pt>
    <dgm:pt modelId="{7648FFC0-33FC-4223-A141-BFEE483C7186}" type="parTrans" cxnId="{0769A186-1C54-4302-A926-DB911CA12AA6}">
      <dgm:prSet/>
      <dgm:spPr/>
      <dgm:t>
        <a:bodyPr/>
        <a:lstStyle/>
        <a:p>
          <a:endParaRPr lang="en-US"/>
        </a:p>
      </dgm:t>
    </dgm:pt>
    <dgm:pt modelId="{BF7C2FE3-29D8-43A3-BB9E-AB49429EE89B}" type="sibTrans" cxnId="{0769A186-1C54-4302-A926-DB911CA12AA6}">
      <dgm:prSet/>
      <dgm:spPr/>
      <dgm:t>
        <a:bodyPr/>
        <a:lstStyle/>
        <a:p>
          <a:endParaRPr lang="en-US"/>
        </a:p>
      </dgm:t>
    </dgm:pt>
    <dgm:pt modelId="{B3D7DC21-4AC7-403C-9BB3-583F1B9AF7AF}" type="pres">
      <dgm:prSet presAssocID="{A1DE9F02-C5BA-4672-A357-FD19DC887FA9}" presName="root" presStyleCnt="0">
        <dgm:presLayoutVars>
          <dgm:dir/>
          <dgm:resizeHandles val="exact"/>
        </dgm:presLayoutVars>
      </dgm:prSet>
      <dgm:spPr/>
    </dgm:pt>
    <dgm:pt modelId="{492D0A7E-841E-4663-8B4F-134875FA6D5D}" type="pres">
      <dgm:prSet presAssocID="{C6910380-9577-469D-B0D6-747164812D0A}" presName="compNode" presStyleCnt="0"/>
      <dgm:spPr/>
    </dgm:pt>
    <dgm:pt modelId="{12F7BE1A-120F-42A4-8CAD-0A022D9D6473}" type="pres">
      <dgm:prSet presAssocID="{C6910380-9577-469D-B0D6-747164812D0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FC734A57-F3CF-4996-9695-1E4C2475472C}" type="pres">
      <dgm:prSet presAssocID="{C6910380-9577-469D-B0D6-747164812D0A}" presName="spaceRect" presStyleCnt="0"/>
      <dgm:spPr/>
    </dgm:pt>
    <dgm:pt modelId="{58583B52-0AA5-445F-9043-DBD904CB75A8}" type="pres">
      <dgm:prSet presAssocID="{C6910380-9577-469D-B0D6-747164812D0A}" presName="textRect" presStyleLbl="revTx" presStyleIdx="0" presStyleCnt="4">
        <dgm:presLayoutVars>
          <dgm:chMax val="1"/>
          <dgm:chPref val="1"/>
        </dgm:presLayoutVars>
      </dgm:prSet>
      <dgm:spPr/>
    </dgm:pt>
    <dgm:pt modelId="{F5A15716-25AF-439C-9587-20826DC6B86E}" type="pres">
      <dgm:prSet presAssocID="{D4D7DB9A-62B6-4110-B112-D894C3B53E3B}" presName="sibTrans" presStyleCnt="0"/>
      <dgm:spPr/>
    </dgm:pt>
    <dgm:pt modelId="{7E96973F-5E02-4DBD-9F87-260D61704DB9}" type="pres">
      <dgm:prSet presAssocID="{6E48D237-066C-4BF6-8B75-C961EACC48AF}" presName="compNode" presStyleCnt="0"/>
      <dgm:spPr/>
    </dgm:pt>
    <dgm:pt modelId="{9B05D747-7C74-452F-BC92-04AA03862B99}" type="pres">
      <dgm:prSet presAssocID="{6E48D237-066C-4BF6-8B75-C961EACC48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52CCD468-3067-48D3-8B21-CA9B6AB1ED0D}" type="pres">
      <dgm:prSet presAssocID="{6E48D237-066C-4BF6-8B75-C961EACC48AF}" presName="spaceRect" presStyleCnt="0"/>
      <dgm:spPr/>
    </dgm:pt>
    <dgm:pt modelId="{1E9A4027-42A1-4462-8E14-3522276B1921}" type="pres">
      <dgm:prSet presAssocID="{6E48D237-066C-4BF6-8B75-C961EACC48AF}" presName="textRect" presStyleLbl="revTx" presStyleIdx="1" presStyleCnt="4">
        <dgm:presLayoutVars>
          <dgm:chMax val="1"/>
          <dgm:chPref val="1"/>
        </dgm:presLayoutVars>
      </dgm:prSet>
      <dgm:spPr/>
    </dgm:pt>
    <dgm:pt modelId="{FCEDAD67-07F2-459F-AE1F-978D106C5F6A}" type="pres">
      <dgm:prSet presAssocID="{210A401E-4A56-4EA9-A83B-D7F54608C6CC}" presName="sibTrans" presStyleCnt="0"/>
      <dgm:spPr/>
    </dgm:pt>
    <dgm:pt modelId="{A5A289EF-8708-4E78-B937-6110E1D2487A}" type="pres">
      <dgm:prSet presAssocID="{A3B81D6C-4E29-405C-A6E2-CE41298B7235}" presName="compNode" presStyleCnt="0"/>
      <dgm:spPr/>
    </dgm:pt>
    <dgm:pt modelId="{4F92D150-2117-4217-BF0C-5226E7B978E2}" type="pres">
      <dgm:prSet presAssocID="{A3B81D6C-4E29-405C-A6E2-CE41298B72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6886204-F586-4F3C-B1BD-9FFC2FCAD5E8}" type="pres">
      <dgm:prSet presAssocID="{A3B81D6C-4E29-405C-A6E2-CE41298B7235}" presName="spaceRect" presStyleCnt="0"/>
      <dgm:spPr/>
    </dgm:pt>
    <dgm:pt modelId="{7BDE068E-BB02-4EA1-B369-EBD348DD9AAF}" type="pres">
      <dgm:prSet presAssocID="{A3B81D6C-4E29-405C-A6E2-CE41298B7235}" presName="textRect" presStyleLbl="revTx" presStyleIdx="2" presStyleCnt="4">
        <dgm:presLayoutVars>
          <dgm:chMax val="1"/>
          <dgm:chPref val="1"/>
        </dgm:presLayoutVars>
      </dgm:prSet>
      <dgm:spPr/>
    </dgm:pt>
    <dgm:pt modelId="{B4120995-E65B-4B78-967E-C0148088B51A}" type="pres">
      <dgm:prSet presAssocID="{DAC35A53-C384-4893-898B-29D0BC0713C6}" presName="sibTrans" presStyleCnt="0"/>
      <dgm:spPr/>
    </dgm:pt>
    <dgm:pt modelId="{836B8BFE-EDD0-4D14-8B7A-409122356C98}" type="pres">
      <dgm:prSet presAssocID="{3512CBDE-373E-486E-8CB8-E89539672648}" presName="compNode" presStyleCnt="0"/>
      <dgm:spPr/>
    </dgm:pt>
    <dgm:pt modelId="{E3E6826C-07AA-43EA-BC18-0701DCA288E0}" type="pres">
      <dgm:prSet presAssocID="{3512CBDE-373E-486E-8CB8-E895396726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EE18451B-45AB-40A9-A152-6618A7E67BB9}" type="pres">
      <dgm:prSet presAssocID="{3512CBDE-373E-486E-8CB8-E89539672648}" presName="spaceRect" presStyleCnt="0"/>
      <dgm:spPr/>
    </dgm:pt>
    <dgm:pt modelId="{88325FBC-15FD-4289-918D-3DBFA5E08E49}" type="pres">
      <dgm:prSet presAssocID="{3512CBDE-373E-486E-8CB8-E895396726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00B707-A16E-4F5E-930E-089FB0DB33A1}" srcId="{A1DE9F02-C5BA-4672-A357-FD19DC887FA9}" destId="{6E48D237-066C-4BF6-8B75-C961EACC48AF}" srcOrd="1" destOrd="0" parTransId="{C03EA37C-0582-4DE8-BCB2-3A01BA390DDB}" sibTransId="{210A401E-4A56-4EA9-A83B-D7F54608C6CC}"/>
    <dgm:cxn modelId="{1CB3C170-0CF9-4F96-9356-935EC888B840}" type="presOf" srcId="{A1DE9F02-C5BA-4672-A357-FD19DC887FA9}" destId="{B3D7DC21-4AC7-403C-9BB3-583F1B9AF7AF}" srcOrd="0" destOrd="0" presId="urn:microsoft.com/office/officeart/2018/2/layout/IconLabelList"/>
    <dgm:cxn modelId="{0769A186-1C54-4302-A926-DB911CA12AA6}" srcId="{A1DE9F02-C5BA-4672-A357-FD19DC887FA9}" destId="{3512CBDE-373E-486E-8CB8-E89539672648}" srcOrd="3" destOrd="0" parTransId="{7648FFC0-33FC-4223-A141-BFEE483C7186}" sibTransId="{BF7C2FE3-29D8-43A3-BB9E-AB49429EE89B}"/>
    <dgm:cxn modelId="{18AA4CA6-E24E-4B51-8D8A-C7A195BAF1FA}" srcId="{A1DE9F02-C5BA-4672-A357-FD19DC887FA9}" destId="{A3B81D6C-4E29-405C-A6E2-CE41298B7235}" srcOrd="2" destOrd="0" parTransId="{C9461EA3-6E6D-4CDE-946E-E9AD68F5846E}" sibTransId="{DAC35A53-C384-4893-898B-29D0BC0713C6}"/>
    <dgm:cxn modelId="{86F8D0A9-5443-438C-8A84-0C5E9CF05770}" type="presOf" srcId="{3512CBDE-373E-486E-8CB8-E89539672648}" destId="{88325FBC-15FD-4289-918D-3DBFA5E08E49}" srcOrd="0" destOrd="0" presId="urn:microsoft.com/office/officeart/2018/2/layout/IconLabelList"/>
    <dgm:cxn modelId="{4C012BB4-BB52-41D5-B54D-06CB74931DE7}" srcId="{A1DE9F02-C5BA-4672-A357-FD19DC887FA9}" destId="{C6910380-9577-469D-B0D6-747164812D0A}" srcOrd="0" destOrd="0" parTransId="{CC054ED5-2674-4514-A9DA-5CF628DABD89}" sibTransId="{D4D7DB9A-62B6-4110-B112-D894C3B53E3B}"/>
    <dgm:cxn modelId="{7B137BC6-009E-4B56-99C5-10CF957E2E81}" type="presOf" srcId="{C6910380-9577-469D-B0D6-747164812D0A}" destId="{58583B52-0AA5-445F-9043-DBD904CB75A8}" srcOrd="0" destOrd="0" presId="urn:microsoft.com/office/officeart/2018/2/layout/IconLabelList"/>
    <dgm:cxn modelId="{1D9D0BC7-13F8-4AAC-BC88-2EC329E5EEE3}" type="presOf" srcId="{6E48D237-066C-4BF6-8B75-C961EACC48AF}" destId="{1E9A4027-42A1-4462-8E14-3522276B1921}" srcOrd="0" destOrd="0" presId="urn:microsoft.com/office/officeart/2018/2/layout/IconLabelList"/>
    <dgm:cxn modelId="{85FEADFD-C44E-4A03-BEBF-9907D5B0F4E7}" type="presOf" srcId="{A3B81D6C-4E29-405C-A6E2-CE41298B7235}" destId="{7BDE068E-BB02-4EA1-B369-EBD348DD9AAF}" srcOrd="0" destOrd="0" presId="urn:microsoft.com/office/officeart/2018/2/layout/IconLabelList"/>
    <dgm:cxn modelId="{E0596DE5-036D-4645-8826-4C30D7B0A8A5}" type="presParOf" srcId="{B3D7DC21-4AC7-403C-9BB3-583F1B9AF7AF}" destId="{492D0A7E-841E-4663-8B4F-134875FA6D5D}" srcOrd="0" destOrd="0" presId="urn:microsoft.com/office/officeart/2018/2/layout/IconLabelList"/>
    <dgm:cxn modelId="{618936BD-1521-466C-9F22-511F47422C6E}" type="presParOf" srcId="{492D0A7E-841E-4663-8B4F-134875FA6D5D}" destId="{12F7BE1A-120F-42A4-8CAD-0A022D9D6473}" srcOrd="0" destOrd="0" presId="urn:microsoft.com/office/officeart/2018/2/layout/IconLabelList"/>
    <dgm:cxn modelId="{37861844-656E-4601-8919-C9AE6419F8A3}" type="presParOf" srcId="{492D0A7E-841E-4663-8B4F-134875FA6D5D}" destId="{FC734A57-F3CF-4996-9695-1E4C2475472C}" srcOrd="1" destOrd="0" presId="urn:microsoft.com/office/officeart/2018/2/layout/IconLabelList"/>
    <dgm:cxn modelId="{45F1AC84-7B68-417A-B882-0C86E1303DCD}" type="presParOf" srcId="{492D0A7E-841E-4663-8B4F-134875FA6D5D}" destId="{58583B52-0AA5-445F-9043-DBD904CB75A8}" srcOrd="2" destOrd="0" presId="urn:microsoft.com/office/officeart/2018/2/layout/IconLabelList"/>
    <dgm:cxn modelId="{5DE78816-6DB5-4C2A-89EA-A949E786433A}" type="presParOf" srcId="{B3D7DC21-4AC7-403C-9BB3-583F1B9AF7AF}" destId="{F5A15716-25AF-439C-9587-20826DC6B86E}" srcOrd="1" destOrd="0" presId="urn:microsoft.com/office/officeart/2018/2/layout/IconLabelList"/>
    <dgm:cxn modelId="{9C6CA4DA-DCA6-4840-A84B-3E83E8FBE7AE}" type="presParOf" srcId="{B3D7DC21-4AC7-403C-9BB3-583F1B9AF7AF}" destId="{7E96973F-5E02-4DBD-9F87-260D61704DB9}" srcOrd="2" destOrd="0" presId="urn:microsoft.com/office/officeart/2018/2/layout/IconLabelList"/>
    <dgm:cxn modelId="{A8708CAE-2F73-413A-BA1C-FCB646BC53E4}" type="presParOf" srcId="{7E96973F-5E02-4DBD-9F87-260D61704DB9}" destId="{9B05D747-7C74-452F-BC92-04AA03862B99}" srcOrd="0" destOrd="0" presId="urn:microsoft.com/office/officeart/2018/2/layout/IconLabelList"/>
    <dgm:cxn modelId="{C7B185D8-CC85-484A-B959-8DAAD9BD4D29}" type="presParOf" srcId="{7E96973F-5E02-4DBD-9F87-260D61704DB9}" destId="{52CCD468-3067-48D3-8B21-CA9B6AB1ED0D}" srcOrd="1" destOrd="0" presId="urn:microsoft.com/office/officeart/2018/2/layout/IconLabelList"/>
    <dgm:cxn modelId="{8E1D642B-6C25-469D-BFC8-6F61841701E9}" type="presParOf" srcId="{7E96973F-5E02-4DBD-9F87-260D61704DB9}" destId="{1E9A4027-42A1-4462-8E14-3522276B1921}" srcOrd="2" destOrd="0" presId="urn:microsoft.com/office/officeart/2018/2/layout/IconLabelList"/>
    <dgm:cxn modelId="{C4D9848E-C4AE-40FB-BCCB-0FB70734D50C}" type="presParOf" srcId="{B3D7DC21-4AC7-403C-9BB3-583F1B9AF7AF}" destId="{FCEDAD67-07F2-459F-AE1F-978D106C5F6A}" srcOrd="3" destOrd="0" presId="urn:microsoft.com/office/officeart/2018/2/layout/IconLabelList"/>
    <dgm:cxn modelId="{6DC472F0-491A-4A90-8CD9-003324C50076}" type="presParOf" srcId="{B3D7DC21-4AC7-403C-9BB3-583F1B9AF7AF}" destId="{A5A289EF-8708-4E78-B937-6110E1D2487A}" srcOrd="4" destOrd="0" presId="urn:microsoft.com/office/officeart/2018/2/layout/IconLabelList"/>
    <dgm:cxn modelId="{CF545A35-C31A-4353-ABBB-796CC930BD5D}" type="presParOf" srcId="{A5A289EF-8708-4E78-B937-6110E1D2487A}" destId="{4F92D150-2117-4217-BF0C-5226E7B978E2}" srcOrd="0" destOrd="0" presId="urn:microsoft.com/office/officeart/2018/2/layout/IconLabelList"/>
    <dgm:cxn modelId="{6D4FAC62-D7C3-4801-91E6-8B2277474AA2}" type="presParOf" srcId="{A5A289EF-8708-4E78-B937-6110E1D2487A}" destId="{76886204-F586-4F3C-B1BD-9FFC2FCAD5E8}" srcOrd="1" destOrd="0" presId="urn:microsoft.com/office/officeart/2018/2/layout/IconLabelList"/>
    <dgm:cxn modelId="{C0048193-2905-46D9-B978-94919CF08D74}" type="presParOf" srcId="{A5A289EF-8708-4E78-B937-6110E1D2487A}" destId="{7BDE068E-BB02-4EA1-B369-EBD348DD9AAF}" srcOrd="2" destOrd="0" presId="urn:microsoft.com/office/officeart/2018/2/layout/IconLabelList"/>
    <dgm:cxn modelId="{96551761-C3AA-4D9F-AA65-6626BFC129CA}" type="presParOf" srcId="{B3D7DC21-4AC7-403C-9BB3-583F1B9AF7AF}" destId="{B4120995-E65B-4B78-967E-C0148088B51A}" srcOrd="5" destOrd="0" presId="urn:microsoft.com/office/officeart/2018/2/layout/IconLabelList"/>
    <dgm:cxn modelId="{1BC62300-D9BD-40DB-8652-41D3A21AB8FE}" type="presParOf" srcId="{B3D7DC21-4AC7-403C-9BB3-583F1B9AF7AF}" destId="{836B8BFE-EDD0-4D14-8B7A-409122356C98}" srcOrd="6" destOrd="0" presId="urn:microsoft.com/office/officeart/2018/2/layout/IconLabelList"/>
    <dgm:cxn modelId="{0D263DD8-EE4B-45CB-8A31-1971E783DD48}" type="presParOf" srcId="{836B8BFE-EDD0-4D14-8B7A-409122356C98}" destId="{E3E6826C-07AA-43EA-BC18-0701DCA288E0}" srcOrd="0" destOrd="0" presId="urn:microsoft.com/office/officeart/2018/2/layout/IconLabelList"/>
    <dgm:cxn modelId="{F67A5657-7CE6-446F-9686-26CD40AC7E07}" type="presParOf" srcId="{836B8BFE-EDD0-4D14-8B7A-409122356C98}" destId="{EE18451B-45AB-40A9-A152-6618A7E67BB9}" srcOrd="1" destOrd="0" presId="urn:microsoft.com/office/officeart/2018/2/layout/IconLabelList"/>
    <dgm:cxn modelId="{3444572D-8D43-46FF-851D-11EF643AE04D}" type="presParOf" srcId="{836B8BFE-EDD0-4D14-8B7A-409122356C98}" destId="{88325FBC-15FD-4289-918D-3DBFA5E08E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7BE1A-120F-42A4-8CAD-0A022D9D6473}">
      <dsp:nvSpPr>
        <dsp:cNvPr id="0" name=""/>
        <dsp:cNvSpPr/>
      </dsp:nvSpPr>
      <dsp:spPr>
        <a:xfrm>
          <a:off x="955193" y="521509"/>
          <a:ext cx="926660" cy="926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83B52-0AA5-445F-9043-DBD904CB75A8}">
      <dsp:nvSpPr>
        <dsp:cNvPr id="0" name=""/>
        <dsp:cNvSpPr/>
      </dsp:nvSpPr>
      <dsp:spPr>
        <a:xfrm>
          <a:off x="388900" y="1959392"/>
          <a:ext cx="2059246" cy="196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Introducción</a:t>
          </a:r>
          <a:br>
            <a:rPr lang="es-ES" sz="1100" kern="1200"/>
          </a:br>
          <a:br>
            <a:rPr lang="es-ES" sz="1100" kern="1200"/>
          </a:br>
          <a:r>
            <a:rPr lang="es-ES" sz="1100" kern="1200"/>
            <a:t>Análisis Exploratorio de Datos (EDA) y Descripción de Tablas S4 y S6</a:t>
          </a:r>
          <a:br>
            <a:rPr lang="es-ES" sz="1100" kern="1200"/>
          </a:br>
          <a:br>
            <a:rPr lang="es-ES" sz="1100" kern="1200"/>
          </a:br>
          <a:r>
            <a:rPr lang="es-ES" sz="1100" kern="1200"/>
            <a:t>Preprocesamiento de Datos</a:t>
          </a:r>
          <a:endParaRPr lang="en-US" sz="1100" kern="1200"/>
        </a:p>
      </dsp:txBody>
      <dsp:txXfrm>
        <a:off x="388900" y="1959392"/>
        <a:ext cx="2059246" cy="1966926"/>
      </dsp:txXfrm>
    </dsp:sp>
    <dsp:sp modelId="{9B05D747-7C74-452F-BC92-04AA03862B99}">
      <dsp:nvSpPr>
        <dsp:cNvPr id="0" name=""/>
        <dsp:cNvSpPr/>
      </dsp:nvSpPr>
      <dsp:spPr>
        <a:xfrm>
          <a:off x="3374808" y="521509"/>
          <a:ext cx="926660" cy="926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A4027-42A1-4462-8E14-3522276B1921}">
      <dsp:nvSpPr>
        <dsp:cNvPr id="0" name=""/>
        <dsp:cNvSpPr/>
      </dsp:nvSpPr>
      <dsp:spPr>
        <a:xfrm>
          <a:off x="2808515" y="1959392"/>
          <a:ext cx="2059246" cy="196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Modelos Predictivos Utilizados, técnicas de Balanceo de Datos y ensamble y evaluación de Modelos</a:t>
          </a:r>
          <a:endParaRPr lang="en-US" sz="1100" kern="1200"/>
        </a:p>
      </dsp:txBody>
      <dsp:txXfrm>
        <a:off x="2808515" y="1959392"/>
        <a:ext cx="2059246" cy="1966926"/>
      </dsp:txXfrm>
    </dsp:sp>
    <dsp:sp modelId="{4F92D150-2117-4217-BF0C-5226E7B978E2}">
      <dsp:nvSpPr>
        <dsp:cNvPr id="0" name=""/>
        <dsp:cNvSpPr/>
      </dsp:nvSpPr>
      <dsp:spPr>
        <a:xfrm>
          <a:off x="5794423" y="521509"/>
          <a:ext cx="926660" cy="926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E068E-BB02-4EA1-B369-EBD348DD9AAF}">
      <dsp:nvSpPr>
        <dsp:cNvPr id="0" name=""/>
        <dsp:cNvSpPr/>
      </dsp:nvSpPr>
      <dsp:spPr>
        <a:xfrm>
          <a:off x="5228130" y="1959392"/>
          <a:ext cx="2059246" cy="196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Tratamiento del Overfitting y análisis de Resultados</a:t>
          </a:r>
          <a:endParaRPr lang="en-US" sz="1100" kern="1200"/>
        </a:p>
      </dsp:txBody>
      <dsp:txXfrm>
        <a:off x="5228130" y="1959392"/>
        <a:ext cx="2059246" cy="1966926"/>
      </dsp:txXfrm>
    </dsp:sp>
    <dsp:sp modelId="{E3E6826C-07AA-43EA-BC18-0701DCA288E0}">
      <dsp:nvSpPr>
        <dsp:cNvPr id="0" name=""/>
        <dsp:cNvSpPr/>
      </dsp:nvSpPr>
      <dsp:spPr>
        <a:xfrm>
          <a:off x="8214038" y="521509"/>
          <a:ext cx="926660" cy="926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25FBC-15FD-4289-918D-3DBFA5E08E49}">
      <dsp:nvSpPr>
        <dsp:cNvPr id="0" name=""/>
        <dsp:cNvSpPr/>
      </dsp:nvSpPr>
      <dsp:spPr>
        <a:xfrm>
          <a:off x="7647745" y="1959392"/>
          <a:ext cx="2059246" cy="196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Modelos No Supervisados</a:t>
          </a:r>
          <a:br>
            <a:rPr lang="es-ES" sz="1100" kern="1200"/>
          </a:br>
          <a:br>
            <a:rPr lang="es-ES" sz="1100" kern="1200"/>
          </a:br>
          <a:r>
            <a:rPr lang="es-ES" sz="1100" kern="1200"/>
            <a:t>Uso de CTGAN</a:t>
          </a:r>
          <a:br>
            <a:rPr lang="es-ES" sz="1100" kern="1200"/>
          </a:br>
          <a:br>
            <a:rPr lang="es-ES" sz="1100" kern="1200"/>
          </a:br>
          <a:r>
            <a:rPr lang="es-ES" sz="1100" kern="1200"/>
            <a:t>Planteamiento Jerárquico y Probabilidad Total</a:t>
          </a:r>
          <a:br>
            <a:rPr lang="es-ES" sz="1100" kern="1200"/>
          </a:br>
          <a:br>
            <a:rPr lang="es-ES" sz="1100" kern="1200"/>
          </a:br>
          <a:r>
            <a:rPr lang="es-ES" sz="1100" kern="1200"/>
            <a:t>Anexos: CTGAN y SMOTE</a:t>
          </a:r>
          <a:br>
            <a:rPr lang="es-ES" sz="1100" kern="1200"/>
          </a:br>
          <a:br>
            <a:rPr lang="es-ES" sz="1100" kern="1200"/>
          </a:br>
          <a:r>
            <a:rPr lang="es-ES" sz="1100" kern="1200"/>
            <a:t>Aplicación CancerPrediction.py</a:t>
          </a:r>
          <a:br>
            <a:rPr lang="es-ES" sz="1100" kern="1200"/>
          </a:br>
          <a:br>
            <a:rPr lang="es-ES" sz="1100" kern="1200"/>
          </a:br>
          <a:r>
            <a:rPr lang="es-ES" sz="1100" kern="1200"/>
            <a:t>Conclusiones</a:t>
          </a:r>
          <a:endParaRPr lang="en-US" sz="1100" kern="1200"/>
        </a:p>
      </dsp:txBody>
      <dsp:txXfrm>
        <a:off x="7647745" y="1959392"/>
        <a:ext cx="2059246" cy="1966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837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570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199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7099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528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5159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8152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0240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337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171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58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6559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228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084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7AF00E9-A49D-4007-B3B9-A3783809E505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02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/>
          </a:p>
        </p:txBody>
      </p:sp>
      <p:sp>
        <p:nvSpPr>
          <p:cNvPr id="313" name="Google Shape;313;p2:notes"/>
          <p:cNvSpPr txBox="1"/>
          <p:nvPr/>
        </p:nvSpPr>
        <p:spPr>
          <a:xfrm>
            <a:off x="4278312" y="10156825"/>
            <a:ext cx="3281362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/>
          </a:p>
        </p:txBody>
      </p:sp>
      <p:sp>
        <p:nvSpPr>
          <p:cNvPr id="314" name="Google Shape;3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0000"/>
          </a:solidFill>
          <a:ln w="25400" cap="flat" cmpd="sng">
            <a:solidFill>
              <a:srgbClr val="41719C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5" name="Google Shape;3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/>
          </a:p>
        </p:txBody>
      </p:sp>
      <p:sp>
        <p:nvSpPr>
          <p:cNvPr id="321" name="Google Shape;321;p3:notes"/>
          <p:cNvSpPr txBox="1"/>
          <p:nvPr/>
        </p:nvSpPr>
        <p:spPr>
          <a:xfrm>
            <a:off x="4278312" y="10156825"/>
            <a:ext cx="3281362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endParaRPr/>
          </a:p>
        </p:txBody>
      </p:sp>
      <p:sp>
        <p:nvSpPr>
          <p:cNvPr id="322" name="Google Shape;3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0000"/>
          </a:solidFill>
          <a:ln w="25400" cap="flat" cmpd="sng">
            <a:solidFill>
              <a:srgbClr val="41719C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3" name="Google Shape;3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/>
          </a:p>
        </p:txBody>
      </p:sp>
      <p:sp>
        <p:nvSpPr>
          <p:cNvPr id="329" name="Google Shape;329;p4:notes"/>
          <p:cNvSpPr txBox="1"/>
          <p:nvPr/>
        </p:nvSpPr>
        <p:spPr>
          <a:xfrm>
            <a:off x="4278312" y="10156825"/>
            <a:ext cx="3281362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fld>
            <a:endParaRPr/>
          </a:p>
        </p:txBody>
      </p:sp>
      <p:sp>
        <p:nvSpPr>
          <p:cNvPr id="330" name="Google Shape;3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0000"/>
          </a:solidFill>
          <a:ln w="25400" cap="flat" cmpd="sng">
            <a:solidFill>
              <a:srgbClr val="41719C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1" name="Google Shape;3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d5901d4a4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7" y="812800"/>
            <a:ext cx="5345100" cy="40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d5901d4a4_0_1152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ed5901d4a4_0_1152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81400" cy="53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52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d5901d4a4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7" y="812800"/>
            <a:ext cx="5345100" cy="40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d5901d4a4_0_1156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ed5901d4a4_0_1156:notes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81400" cy="53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53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/>
          </a:p>
        </p:txBody>
      </p:sp>
      <p:sp>
        <p:nvSpPr>
          <p:cNvPr id="352" name="Google Shape;352;p6:notes"/>
          <p:cNvSpPr txBox="1"/>
          <p:nvPr/>
        </p:nvSpPr>
        <p:spPr>
          <a:xfrm>
            <a:off x="4278312" y="10156825"/>
            <a:ext cx="3281362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endParaRPr/>
          </a:p>
        </p:txBody>
      </p:sp>
      <p:sp>
        <p:nvSpPr>
          <p:cNvPr id="353" name="Google Shape;3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000000"/>
          </a:solidFill>
          <a:ln w="25400" cap="flat" cmpd="sng">
            <a:solidFill>
              <a:srgbClr val="41719C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4" name="Google Shape;3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:notes"/>
          <p:cNvSpPr txBox="1"/>
          <p:nvPr/>
        </p:nvSpPr>
        <p:spPr>
          <a:xfrm>
            <a:off x="4278312" y="10156825"/>
            <a:ext cx="3281362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fld>
            <a:endParaRPr/>
          </a:p>
        </p:txBody>
      </p:sp>
      <p:sp>
        <p:nvSpPr>
          <p:cNvPr id="385" name="Google Shape;385;p7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7" y="812800"/>
            <a:ext cx="5345112" cy="4008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:notes"/>
          <p:cNvSpPr txBox="1"/>
          <p:nvPr/>
        </p:nvSpPr>
        <p:spPr>
          <a:xfrm>
            <a:off x="4278312" y="10156825"/>
            <a:ext cx="3281362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56</a:t>
            </a:fld>
            <a:endParaRPr/>
          </a:p>
        </p:txBody>
      </p:sp>
      <p:sp>
        <p:nvSpPr>
          <p:cNvPr id="408" name="Google Shape;408;p8:notes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7" y="812800"/>
            <a:ext cx="5345112" cy="40084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68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87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2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689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orma libre: Forma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orma libre: Forma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/>
              </a:p>
            </p:txBody>
          </p:sp>
        </p:grp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orma libre: Forma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s-ES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es-ES" sz="1800">
                <a:solidFill>
                  <a:schemeClr val="tx1"/>
                </a:solidFill>
              </a:defRPr>
            </a:lvl1pPr>
            <a:lvl2pPr>
              <a:defRPr lang="es-ES" sz="1200">
                <a:solidFill>
                  <a:schemeClr val="tx1"/>
                </a:solidFill>
              </a:defRPr>
            </a:lvl2pPr>
            <a:lvl3pPr>
              <a:defRPr lang="es-ES" sz="1200">
                <a:solidFill>
                  <a:schemeClr val="tx1"/>
                </a:solidFill>
              </a:defRPr>
            </a:lvl3pPr>
            <a:lvl4pPr>
              <a:defRPr lang="es-ES" sz="1200">
                <a:solidFill>
                  <a:schemeClr val="tx1"/>
                </a:solidFill>
              </a:defRPr>
            </a:lvl4pPr>
            <a:lvl5pPr>
              <a:defRPr lang="es-ES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979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es-ES" sz="54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662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es-ES" sz="40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orma libre: Forma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</p:grpSp>
      <p:sp>
        <p:nvSpPr>
          <p:cNvPr id="15" name="Forma libre: Forma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es-ES" sz="1800">
                <a:solidFill>
                  <a:schemeClr val="tx1"/>
                </a:solidFill>
              </a:defRPr>
            </a:lvl1pPr>
            <a:lvl2pPr>
              <a:defRPr lang="es-ES" sz="1800">
                <a:solidFill>
                  <a:schemeClr val="tx1"/>
                </a:solidFill>
              </a:defRPr>
            </a:lvl2pPr>
            <a:lvl3pPr>
              <a:defRPr lang="es-ES" sz="1800">
                <a:solidFill>
                  <a:schemeClr val="tx1"/>
                </a:solidFill>
              </a:defRPr>
            </a:lvl3pPr>
            <a:lvl4pPr>
              <a:defRPr lang="es-ES" sz="1800">
                <a:solidFill>
                  <a:schemeClr val="tx1"/>
                </a:solidFill>
              </a:defRPr>
            </a:lvl4pPr>
            <a:lvl5pPr>
              <a:defRPr lang="es-ES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es-ES" sz="1800">
                <a:solidFill>
                  <a:schemeClr val="tx1"/>
                </a:solidFill>
              </a:defRPr>
            </a:lvl1pPr>
            <a:lvl2pPr>
              <a:defRPr lang="es-ES" sz="1800">
                <a:solidFill>
                  <a:schemeClr val="tx1"/>
                </a:solidFill>
              </a:defRPr>
            </a:lvl2pPr>
            <a:lvl3pPr>
              <a:defRPr lang="es-ES" sz="1800">
                <a:solidFill>
                  <a:schemeClr val="tx1"/>
                </a:solidFill>
              </a:defRPr>
            </a:lvl3pPr>
            <a:lvl4pPr>
              <a:defRPr lang="es-ES" sz="1800">
                <a:solidFill>
                  <a:schemeClr val="tx1"/>
                </a:solidFill>
              </a:defRPr>
            </a:lvl4pPr>
            <a:lvl5pPr>
              <a:defRPr lang="es-ES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448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es-ES" sz="40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es-ES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  <p:sp>
          <p:nvSpPr>
            <p:cNvPr id="13" name="Forma libre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</p:grpSp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es-ES" sz="18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708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es-ES" sz="40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es-ES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es-ES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es-ES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es-ES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es-ES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es-ES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es-ES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es-ES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es-ES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es-ES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59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15298E5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2C_C7A0DD5B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8/10/relationships/comments" Target="../comments/modernComment_12D_9A39B15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31_746DC55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8/10/relationships/comments" Target="../comments/modernComment_132_ADB77F6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3">
            <a:extLst>
              <a:ext uri="{FF2B5EF4-FFF2-40B4-BE49-F238E27FC236}">
                <a16:creationId xmlns:a16="http://schemas.microsoft.com/office/drawing/2014/main" id="{467124A8-EC91-0C98-D2DA-B18B1785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985" y="310718"/>
            <a:ext cx="5327477" cy="2822569"/>
          </a:xfrm>
          <a:noFill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/>
            <a:r>
              <a:rPr lang="es-ES" b="1" i="0" dirty="0">
                <a:effectLst/>
                <a:latin typeface="system-ui"/>
              </a:rPr>
              <a:t>Detección temprana del cáncer a partir de los resultados de análisis de sangre</a:t>
            </a:r>
          </a:p>
        </p:txBody>
      </p:sp>
      <p:pic>
        <p:nvPicPr>
          <p:cNvPr id="13" name="Marcador de posición de imagen 13" descr="Fondo digital de puntos de datos">
            <a:extLst>
              <a:ext uri="{FF2B5EF4-FFF2-40B4-BE49-F238E27FC236}">
                <a16:creationId xmlns:a16="http://schemas.microsoft.com/office/drawing/2014/main" id="{36BA62EE-F8E3-77E0-3ED5-472A6F7CDB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>
          <a:xfrm>
            <a:off x="0" y="1"/>
            <a:ext cx="5877017" cy="6858000"/>
          </a:xfr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0BC44C8-B340-57F4-AFA9-9EA35B6779BB}"/>
              </a:ext>
            </a:extLst>
          </p:cNvPr>
          <p:cNvSpPr txBox="1"/>
          <p:nvPr/>
        </p:nvSpPr>
        <p:spPr>
          <a:xfrm>
            <a:off x="6821102" y="4014726"/>
            <a:ext cx="3592405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s-ES" dirty="0"/>
              <a:t>Florina </a:t>
            </a:r>
            <a:r>
              <a:rPr lang="es-ES" dirty="0" err="1"/>
              <a:t>Cretu</a:t>
            </a:r>
            <a:endParaRPr lang="es-ES" dirty="0"/>
          </a:p>
          <a:p>
            <a:pPr rtl="0">
              <a:lnSpc>
                <a:spcPct val="150000"/>
              </a:lnSpc>
            </a:pPr>
            <a:r>
              <a:rPr lang="es-ES" dirty="0"/>
              <a:t>Mar </a:t>
            </a:r>
            <a:r>
              <a:rPr lang="es-ES" dirty="0" err="1"/>
              <a:t>Benitez</a:t>
            </a:r>
            <a:r>
              <a:rPr lang="es-ES" dirty="0"/>
              <a:t> de Lucio Villegas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Kevin </a:t>
            </a:r>
            <a:r>
              <a:rPr lang="es-ES" dirty="0" err="1"/>
              <a:t>Jhoan</a:t>
            </a:r>
            <a:r>
              <a:rPr lang="es-ES" dirty="0"/>
              <a:t> Orozco Agudelo</a:t>
            </a:r>
          </a:p>
          <a:p>
            <a:pPr rtl="0">
              <a:lnSpc>
                <a:spcPct val="150000"/>
              </a:lnSpc>
            </a:pPr>
            <a:r>
              <a:rPr lang="es-ES" dirty="0"/>
              <a:t>Daniel del Río Alonso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13ED20D-B766-D63E-32C9-0D25534502B9}"/>
              </a:ext>
            </a:extLst>
          </p:cNvPr>
          <p:cNvCxnSpPr>
            <a:cxnSpLocks/>
          </p:cNvCxnSpPr>
          <p:nvPr/>
        </p:nvCxnSpPr>
        <p:spPr>
          <a:xfrm>
            <a:off x="6449627" y="3429000"/>
            <a:ext cx="51928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1" y="-79325"/>
            <a:ext cx="5545137" cy="1904616"/>
          </a:xfrm>
          <a:noFill/>
        </p:spPr>
        <p:txBody>
          <a:bodyPr>
            <a:noAutofit/>
          </a:bodyPr>
          <a:lstStyle/>
          <a:p>
            <a:r>
              <a:rPr lang="es-ES" dirty="0"/>
              <a:t>Predicción</a:t>
            </a:r>
            <a:r>
              <a:rPr lang="en-US" dirty="0"/>
              <a:t> de </a:t>
            </a:r>
            <a:r>
              <a:rPr lang="en-US" dirty="0" err="1"/>
              <a:t>cáncer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1" y="2726602"/>
            <a:ext cx="5545137" cy="1555688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Análisis y procesamiento de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Creación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los modelos de aprendizaje supervisado</a:t>
            </a:r>
          </a:p>
          <a:p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Creación de los modelos de aprendizaje no supervisado </a:t>
            </a: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7070" y="1050248"/>
            <a:ext cx="4054892" cy="4054892"/>
          </a:xfr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CBAF1-0416-10A2-1E2A-83A335A52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148" y="463276"/>
            <a:ext cx="6945904" cy="715224"/>
          </a:xfrm>
        </p:spPr>
        <p:txBody>
          <a:bodyPr/>
          <a:lstStyle/>
          <a:p>
            <a:r>
              <a:rPr lang="es-ES" dirty="0"/>
              <a:t>Procesamiento de los datos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B63B3E-3B34-009F-44F8-0609F469D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58" y="2047453"/>
            <a:ext cx="4538412" cy="38725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Estado inicial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Limpieza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Análisis y reducción de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Enfoque 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Enfoque II</a:t>
            </a:r>
          </a:p>
          <a:p>
            <a:pPr marL="3429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</a:rPr>
              <a:t>División en </a:t>
            </a:r>
            <a:r>
              <a:rPr lang="es-ES" sz="2400" dirty="0" err="1">
                <a:solidFill>
                  <a:schemeClr val="tx1"/>
                </a:solidFill>
              </a:rPr>
              <a:t>train</a:t>
            </a:r>
            <a:r>
              <a:rPr lang="es-ES" sz="2400" dirty="0">
                <a:solidFill>
                  <a:schemeClr val="tx1"/>
                </a:solidFill>
              </a:rPr>
              <a:t>, validación y test (60, 20, 20)</a:t>
            </a:r>
            <a:endParaRPr lang="es-ES" dirty="0"/>
          </a:p>
          <a:p>
            <a:pPr marL="3429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</a:rPr>
              <a:t>Procesado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6B8E9C4-ABBD-224C-4E21-654E4E9A6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1279" y="3495319"/>
            <a:ext cx="3121558" cy="302505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F9DC8B-405A-DD8D-0D9A-1FBEE062F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739" y="2388015"/>
            <a:ext cx="2905530" cy="32198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69A0D84-B62D-46A9-E5AD-60D38A46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80" y="2388015"/>
            <a:ext cx="3334215" cy="3200847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4B6FA87-8B3C-5632-B43C-BAEBDEEFBBEA}"/>
              </a:ext>
            </a:extLst>
          </p:cNvPr>
          <p:cNvSpPr/>
          <p:nvPr/>
        </p:nvSpPr>
        <p:spPr>
          <a:xfrm>
            <a:off x="5933539" y="1821762"/>
            <a:ext cx="1641929" cy="44499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Enfoque I</a:t>
            </a:r>
            <a:endParaRPr lang="en-U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74B31D9-8098-A3F9-AAAF-786040228048}"/>
              </a:ext>
            </a:extLst>
          </p:cNvPr>
          <p:cNvSpPr/>
          <p:nvPr/>
        </p:nvSpPr>
        <p:spPr>
          <a:xfrm>
            <a:off x="9418624" y="1821762"/>
            <a:ext cx="1641929" cy="44499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Enfoque II</a:t>
            </a:r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AC52648-E7E9-ED65-6633-2B4D0B396DE2}"/>
              </a:ext>
            </a:extLst>
          </p:cNvPr>
          <p:cNvSpPr/>
          <p:nvPr/>
        </p:nvSpPr>
        <p:spPr>
          <a:xfrm>
            <a:off x="6441791" y="1250086"/>
            <a:ext cx="3859848" cy="44499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Tarjet</a:t>
            </a:r>
            <a:r>
              <a:rPr lang="es-ES" b="1" dirty="0"/>
              <a:t> :  Tumor </a:t>
            </a:r>
            <a:r>
              <a:rPr lang="es-ES" b="1" dirty="0" err="1"/>
              <a:t>type</a:t>
            </a:r>
            <a:r>
              <a:rPr lang="es-ES" b="1" dirty="0"/>
              <a:t> </a:t>
            </a:r>
            <a:r>
              <a:rPr lang="es-ES" b="1" dirty="0" err="1"/>
              <a:t>binarized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6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8258160" cy="859546"/>
          </a:xfrm>
        </p:spPr>
        <p:txBody>
          <a:bodyPr/>
          <a:lstStyle/>
          <a:p>
            <a:r>
              <a:rPr lang="en-US" dirty="0" err="1"/>
              <a:t>Procesado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082" y="1829076"/>
            <a:ext cx="7929940" cy="3979625"/>
          </a:xfrm>
        </p:spPr>
        <p:txBody>
          <a:bodyPr/>
          <a:lstStyle/>
          <a:p>
            <a:pPr marL="3429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 err="1"/>
              <a:t>Binarización</a:t>
            </a:r>
            <a:r>
              <a:rPr lang="es-ES" sz="1800" dirty="0"/>
              <a:t> variable objetivo ‘Tumor </a:t>
            </a:r>
            <a:r>
              <a:rPr lang="es-ES" sz="1800" dirty="0" err="1"/>
              <a:t>Type</a:t>
            </a:r>
            <a:r>
              <a:rPr lang="es-ES" sz="1800" dirty="0"/>
              <a:t>’</a:t>
            </a: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 err="1"/>
              <a:t>StandardScaler</a:t>
            </a:r>
            <a:r>
              <a:rPr lang="es-ES" sz="1800" dirty="0"/>
              <a:t> variables numéricas</a:t>
            </a: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 err="1">
                <a:solidFill>
                  <a:schemeClr val="tx1"/>
                </a:solidFill>
              </a:rPr>
              <a:t>One</a:t>
            </a:r>
            <a:r>
              <a:rPr lang="es-ES" sz="1800" dirty="0">
                <a:solidFill>
                  <a:schemeClr val="tx1"/>
                </a:solidFill>
              </a:rPr>
              <a:t> Hot </a:t>
            </a:r>
            <a:r>
              <a:rPr lang="es-ES" sz="1800" dirty="0" err="1">
                <a:solidFill>
                  <a:schemeClr val="tx1"/>
                </a:solidFill>
              </a:rPr>
              <a:t>Encoding</a:t>
            </a:r>
            <a:r>
              <a:rPr lang="es-ES" sz="1800" dirty="0">
                <a:solidFill>
                  <a:schemeClr val="tx1"/>
                </a:solidFill>
              </a:rPr>
              <a:t> variables categóricas</a:t>
            </a: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>
              <a:solidFill>
                <a:schemeClr val="tx1"/>
              </a:solidFill>
            </a:endParaRP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ES" sz="1800" dirty="0"/>
              <a:t>Discretización mediante </a:t>
            </a:r>
            <a:r>
              <a:rPr lang="es-E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DecissionTreeDiscretiser</a:t>
            </a: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evaluación</a:t>
            </a:r>
            <a:endParaRPr lang="en-U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87B8842-A1D0-6C16-305A-1707D05C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7528"/>
            <a:ext cx="12192000" cy="54684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D476419-56B7-EF13-599E-9916046ABAF7}"/>
              </a:ext>
            </a:extLst>
          </p:cNvPr>
          <p:cNvSpPr txBox="1"/>
          <p:nvPr/>
        </p:nvSpPr>
        <p:spPr>
          <a:xfrm>
            <a:off x="4966855" y="1655969"/>
            <a:ext cx="2258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Tabla de resultados</a:t>
            </a:r>
            <a:endParaRPr lang="en-U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760690F-EF55-6355-EF20-18BF0C30E2AB}"/>
              </a:ext>
            </a:extLst>
          </p:cNvPr>
          <p:cNvSpPr txBox="1"/>
          <p:nvPr/>
        </p:nvSpPr>
        <p:spPr>
          <a:xfrm>
            <a:off x="816074" y="4779531"/>
            <a:ext cx="1602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Curvas ROC</a:t>
            </a:r>
            <a:endParaRPr lang="en-US" b="1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520904E-8807-0AEE-58A9-59D6C35A2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462" y="3465231"/>
            <a:ext cx="2522490" cy="212237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DBD99C7-CDFE-AADB-272A-607306E35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144" y="3459887"/>
            <a:ext cx="2447856" cy="199671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AEFAFB7-ECC4-3438-CDDC-DC1763BF6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855" y="4057942"/>
            <a:ext cx="2633039" cy="21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3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6472" y="563880"/>
            <a:ext cx="8599055" cy="904702"/>
          </a:xfrm>
        </p:spPr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BDEEA46-C727-6F5B-47D5-D32F2D676020}"/>
              </a:ext>
            </a:extLst>
          </p:cNvPr>
          <p:cNvSpPr/>
          <p:nvPr/>
        </p:nvSpPr>
        <p:spPr>
          <a:xfrm>
            <a:off x="1991026" y="1945039"/>
            <a:ext cx="3639495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Regresión Lineal</a:t>
            </a:r>
            <a:endParaRPr lang="en-U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2B5F330-05AE-C3F3-AC1A-55F07EAA7894}"/>
              </a:ext>
            </a:extLst>
          </p:cNvPr>
          <p:cNvSpPr/>
          <p:nvPr/>
        </p:nvSpPr>
        <p:spPr>
          <a:xfrm>
            <a:off x="1991761" y="2647044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Regresión Logística</a:t>
            </a:r>
            <a:endParaRPr lang="en-U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97DD283-9E06-D289-7DFF-E24A83113FCF}"/>
              </a:ext>
            </a:extLst>
          </p:cNvPr>
          <p:cNvSpPr/>
          <p:nvPr/>
        </p:nvSpPr>
        <p:spPr>
          <a:xfrm>
            <a:off x="6555801" y="5439587"/>
            <a:ext cx="3639495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 Neuronal Recurrente (RNN)</a:t>
            </a:r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B34B20-C0FE-449D-4561-B32F11A93E92}"/>
              </a:ext>
            </a:extLst>
          </p:cNvPr>
          <p:cNvSpPr/>
          <p:nvPr/>
        </p:nvSpPr>
        <p:spPr>
          <a:xfrm>
            <a:off x="1991761" y="3349049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Árbol de decisión</a:t>
            </a:r>
            <a:endParaRPr lang="en-U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7451611-6403-9DFF-CA5A-7F8AEB6F03C2}"/>
              </a:ext>
            </a:extLst>
          </p:cNvPr>
          <p:cNvSpPr/>
          <p:nvPr/>
        </p:nvSpPr>
        <p:spPr>
          <a:xfrm>
            <a:off x="1991761" y="4046587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Random</a:t>
            </a:r>
            <a:r>
              <a:rPr lang="es-ES" dirty="0"/>
              <a:t> Forest</a:t>
            </a:r>
            <a:endParaRPr lang="en-U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769372F-D53B-3BDE-4CCC-36C2AE4D9A98}"/>
              </a:ext>
            </a:extLst>
          </p:cNvPr>
          <p:cNvSpPr/>
          <p:nvPr/>
        </p:nvSpPr>
        <p:spPr>
          <a:xfrm>
            <a:off x="1991761" y="4743225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KNN</a:t>
            </a:r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DFAF072-CE7F-7BA5-C0A2-E41680F49B01}"/>
              </a:ext>
            </a:extLst>
          </p:cNvPr>
          <p:cNvSpPr/>
          <p:nvPr/>
        </p:nvSpPr>
        <p:spPr>
          <a:xfrm>
            <a:off x="1991761" y="5439863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SVM</a:t>
            </a:r>
            <a:endParaRPr lang="en-U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DCF6B2D-303E-217E-3459-B1B81EC7062E}"/>
              </a:ext>
            </a:extLst>
          </p:cNvPr>
          <p:cNvSpPr/>
          <p:nvPr/>
        </p:nvSpPr>
        <p:spPr>
          <a:xfrm>
            <a:off x="6560740" y="1942345"/>
            <a:ext cx="3639497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Naive</a:t>
            </a:r>
            <a:r>
              <a:rPr lang="es-ES" dirty="0"/>
              <a:t> Bayes – </a:t>
            </a:r>
            <a:r>
              <a:rPr lang="es-ES" dirty="0" err="1"/>
              <a:t>Bernouille</a:t>
            </a:r>
            <a:r>
              <a:rPr lang="es-ES" dirty="0"/>
              <a:t> &amp; Gaussian</a:t>
            </a:r>
            <a:endParaRPr lang="en-U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5A9F463-FFA4-4F55-7B4C-58D153EA536E}"/>
              </a:ext>
            </a:extLst>
          </p:cNvPr>
          <p:cNvSpPr/>
          <p:nvPr/>
        </p:nvSpPr>
        <p:spPr>
          <a:xfrm>
            <a:off x="6560740" y="2647044"/>
            <a:ext cx="3639496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AdaBoost</a:t>
            </a:r>
            <a:endParaRPr lang="en-US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F3BB2FA-867D-F978-FB95-9F8E7100D08E}"/>
              </a:ext>
            </a:extLst>
          </p:cNvPr>
          <p:cNvSpPr/>
          <p:nvPr/>
        </p:nvSpPr>
        <p:spPr>
          <a:xfrm>
            <a:off x="6555801" y="3343565"/>
            <a:ext cx="3644434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n-U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C671325-4034-0599-E1A0-B3EEDEC175CD}"/>
              </a:ext>
            </a:extLst>
          </p:cNvPr>
          <p:cNvSpPr/>
          <p:nvPr/>
        </p:nvSpPr>
        <p:spPr>
          <a:xfrm>
            <a:off x="6555801" y="4046587"/>
            <a:ext cx="3644434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Regresión Polinomial</a:t>
            </a:r>
            <a:endParaRPr lang="en-U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23FBA02-54A2-056A-7BDA-FC3AD0BD2C76}"/>
              </a:ext>
            </a:extLst>
          </p:cNvPr>
          <p:cNvSpPr/>
          <p:nvPr/>
        </p:nvSpPr>
        <p:spPr>
          <a:xfrm>
            <a:off x="6555801" y="4743087"/>
            <a:ext cx="3644434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SVR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7472503-3D1C-54E2-BB34-3E64278CC6C6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6577983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28EE13C-89E8-BB1A-352A-E2582FAF9631}"/>
              </a:ext>
            </a:extLst>
          </p:cNvPr>
          <p:cNvSpPr txBox="1">
            <a:spLocks/>
          </p:cNvSpPr>
          <p:nvPr/>
        </p:nvSpPr>
        <p:spPr>
          <a:xfrm>
            <a:off x="686002" y="1665698"/>
            <a:ext cx="3496699" cy="53558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/>
              <a:t>Estructura básica</a:t>
            </a:r>
          </a:p>
        </p:txBody>
      </p:sp>
      <p:pic>
        <p:nvPicPr>
          <p:cNvPr id="1026" name="Picture 2" descr="Lupa - Iconos gratis de diverso">
            <a:extLst>
              <a:ext uri="{FF2B5EF4-FFF2-40B4-BE49-F238E27FC236}">
                <a16:creationId xmlns:a16="http://schemas.microsoft.com/office/drawing/2014/main" id="{3929C638-E51A-B1F2-6231-EE798217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89" y="2415870"/>
            <a:ext cx="407665" cy="40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332A623-5882-C63E-4B19-3C12661EB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760" y="3488008"/>
            <a:ext cx="635356" cy="316839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6D470B7B-9C3D-4B79-6F77-44F17C5E2EC7}"/>
              </a:ext>
            </a:extLst>
          </p:cNvPr>
          <p:cNvSpPr txBox="1">
            <a:spLocks/>
          </p:cNvSpPr>
          <p:nvPr/>
        </p:nvSpPr>
        <p:spPr>
          <a:xfrm>
            <a:off x="2158222" y="241587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Búsqueda de los mejores </a:t>
            </a:r>
            <a:r>
              <a:rPr lang="es-ES" sz="2400" dirty="0" err="1"/>
              <a:t>hiperparámetros</a:t>
            </a:r>
            <a:r>
              <a:rPr lang="es-ES" sz="2400" dirty="0"/>
              <a:t> </a:t>
            </a:r>
          </a:p>
          <a:p>
            <a:pPr marL="754380" lvl="2" indent="-342900"/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GridSearchCV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 ó 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RandomizedSearchCV</a:t>
            </a:r>
            <a:r>
              <a:rPr lang="en-US" sz="20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s-ES" sz="2400" dirty="0"/>
              <a:t>Entramiento modelo</a:t>
            </a:r>
          </a:p>
          <a:p>
            <a:r>
              <a:rPr lang="es-ES" sz="2400" dirty="0"/>
              <a:t>Predicción en validación y test</a:t>
            </a:r>
          </a:p>
          <a:p>
            <a:r>
              <a:rPr lang="es-ES" sz="2400" dirty="0"/>
              <a:t>Guardar resultados en la tabla de resultados</a:t>
            </a:r>
          </a:p>
          <a:p>
            <a:r>
              <a:rPr lang="es-ES" sz="2400" dirty="0"/>
              <a:t>Muestra de curvas ROC</a:t>
            </a:r>
          </a:p>
          <a:p>
            <a:r>
              <a:rPr lang="es-ES" sz="2400" dirty="0"/>
              <a:t>Guardado del modelo final</a:t>
            </a:r>
          </a:p>
        </p:txBody>
      </p:sp>
      <p:pic>
        <p:nvPicPr>
          <p:cNvPr id="1038" name="Picture 14" descr="Predicción - Iconos gratis de electrónica">
            <a:extLst>
              <a:ext uri="{FF2B5EF4-FFF2-40B4-BE49-F238E27FC236}">
                <a16:creationId xmlns:a16="http://schemas.microsoft.com/office/drawing/2014/main" id="{E0209132-7380-9C67-1B7C-B65AD56E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51" y="3965749"/>
            <a:ext cx="457078" cy="4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ardar el archivo - Iconos gratis de archivos y carpetas">
            <a:extLst>
              <a:ext uri="{FF2B5EF4-FFF2-40B4-BE49-F238E27FC236}">
                <a16:creationId xmlns:a16="http://schemas.microsoft.com/office/drawing/2014/main" id="{CE8DD70F-C37C-E77B-9608-B6B4E8CE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65" y="5652700"/>
            <a:ext cx="457078" cy="45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4073D7-1F14-3B54-F9BC-A6CBA5B35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760" y="5099190"/>
            <a:ext cx="556983" cy="423539"/>
          </a:xfrm>
          <a:prstGeom prst="rect">
            <a:avLst/>
          </a:prstGeom>
        </p:spPr>
      </p:pic>
      <p:pic>
        <p:nvPicPr>
          <p:cNvPr id="1042" name="Picture 18" descr="Tabla - Iconos gratis de interfaz">
            <a:extLst>
              <a:ext uri="{FF2B5EF4-FFF2-40B4-BE49-F238E27FC236}">
                <a16:creationId xmlns:a16="http://schemas.microsoft.com/office/drawing/2014/main" id="{623805A4-E98A-48CD-C570-3E57D3A4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889" y="4554848"/>
            <a:ext cx="481956" cy="4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6470C2-EBF7-A9E9-C41A-0E07FD39F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0" y="5530349"/>
            <a:ext cx="720040" cy="6513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9BA4A13-786D-E873-D20C-D90E7CD7E7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423074">
            <a:off x="8006746" y="4854756"/>
            <a:ext cx="666843" cy="800212"/>
          </a:xfrm>
          <a:prstGeom prst="rect">
            <a:avLst/>
          </a:prstGeom>
        </p:spPr>
      </p:pic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DDA0622C-9922-A735-176C-06130D56F63C}"/>
              </a:ext>
            </a:extLst>
          </p:cNvPr>
          <p:cNvSpPr/>
          <p:nvPr/>
        </p:nvSpPr>
        <p:spPr>
          <a:xfrm>
            <a:off x="1003699" y="2870027"/>
            <a:ext cx="420061" cy="2505057"/>
          </a:xfrm>
          <a:custGeom>
            <a:avLst/>
            <a:gdLst>
              <a:gd name="connsiteX0" fmla="*/ 339621 w 386755"/>
              <a:gd name="connsiteY0" fmla="*/ 2554664 h 2554664"/>
              <a:gd name="connsiteX1" fmla="*/ 256 w 386755"/>
              <a:gd name="connsiteY1" fmla="*/ 1272619 h 2554664"/>
              <a:gd name="connsiteX2" fmla="*/ 386755 w 386755"/>
              <a:gd name="connsiteY2" fmla="*/ 0 h 255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755" h="2554664">
                <a:moveTo>
                  <a:pt x="339621" y="2554664"/>
                </a:moveTo>
                <a:cubicBezTo>
                  <a:pt x="166010" y="2126530"/>
                  <a:pt x="-7600" y="1698396"/>
                  <a:pt x="256" y="1272619"/>
                </a:cubicBezTo>
                <a:cubicBezTo>
                  <a:pt x="8112" y="846842"/>
                  <a:pt x="253209" y="215245"/>
                  <a:pt x="386755" y="0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C5068F99-8273-C302-AE31-0A843296BF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313625" y="2870027"/>
            <a:ext cx="110135" cy="7748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A385A25-3B91-418C-249B-791C1FDF1AFF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407091" y="2870027"/>
            <a:ext cx="16669" cy="13463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02C2B68-A5C9-7995-7E14-CC379CAC4372}"/>
              </a:ext>
            </a:extLst>
          </p:cNvPr>
          <p:cNvSpPr txBox="1"/>
          <p:nvPr/>
        </p:nvSpPr>
        <p:spPr>
          <a:xfrm rot="16200000">
            <a:off x="342461" y="3942815"/>
            <a:ext cx="805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Ajuste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7472503-3D1C-54E2-BB34-3E64278CC6C6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6577983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28EE13C-89E8-BB1A-352A-E2582FAF9631}"/>
              </a:ext>
            </a:extLst>
          </p:cNvPr>
          <p:cNvSpPr txBox="1">
            <a:spLocks/>
          </p:cNvSpPr>
          <p:nvPr/>
        </p:nvSpPr>
        <p:spPr>
          <a:xfrm>
            <a:off x="779601" y="1496942"/>
            <a:ext cx="4242012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 err="1"/>
              <a:t>Overfitting</a:t>
            </a:r>
            <a:endParaRPr lang="es-ES" sz="2800" b="1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D470B7B-9C3D-4B79-6F77-44F17C5E2EC7}"/>
              </a:ext>
            </a:extLst>
          </p:cNvPr>
          <p:cNvSpPr txBox="1">
            <a:spLocks/>
          </p:cNvSpPr>
          <p:nvPr/>
        </p:nvSpPr>
        <p:spPr>
          <a:xfrm>
            <a:off x="1701021" y="242349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46CE9F-AE81-7F80-2BBA-F1D472AE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0277"/>
            <a:ext cx="4309462" cy="26977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18ED255-2F9D-E0FC-3AD5-599CBAB0C817}"/>
              </a:ext>
            </a:extLst>
          </p:cNvPr>
          <p:cNvSpPr txBox="1"/>
          <p:nvPr/>
        </p:nvSpPr>
        <p:spPr>
          <a:xfrm>
            <a:off x="1417548" y="2182072"/>
            <a:ext cx="66920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Técnicas de regularización Lasso y Ridge</a:t>
            </a:r>
          </a:p>
          <a:p>
            <a:endParaRPr lang="es-ES" sz="1800" dirty="0"/>
          </a:p>
          <a:p>
            <a:r>
              <a:rPr lang="es-ES" sz="1800" dirty="0"/>
              <a:t>Aumentar el </a:t>
            </a:r>
            <a:r>
              <a:rPr lang="es-ES" sz="1800" dirty="0" err="1"/>
              <a:t>cross-validation</a:t>
            </a:r>
            <a:r>
              <a:rPr lang="es-ES" sz="1800" dirty="0"/>
              <a:t> (10 </a:t>
            </a:r>
            <a:r>
              <a:rPr lang="es-ES" sz="1800" dirty="0" err="1"/>
              <a:t>folds</a:t>
            </a:r>
            <a:r>
              <a:rPr lang="es-ES" sz="1800" dirty="0"/>
              <a:t>)</a:t>
            </a:r>
          </a:p>
          <a:p>
            <a:endParaRPr lang="es-ES" sz="1800" dirty="0"/>
          </a:p>
          <a:p>
            <a:r>
              <a:rPr lang="es-ES" dirty="0"/>
              <a:t>Técnicas de </a:t>
            </a:r>
            <a:r>
              <a:rPr lang="es-ES" dirty="0" err="1"/>
              <a:t>early</a:t>
            </a:r>
            <a:r>
              <a:rPr lang="es-ES" dirty="0"/>
              <a:t> </a:t>
            </a:r>
            <a:r>
              <a:rPr lang="es-ES" dirty="0" err="1"/>
              <a:t>stopping</a:t>
            </a:r>
            <a:endParaRPr lang="es-ES" dirty="0"/>
          </a:p>
          <a:p>
            <a:endParaRPr lang="es-ES" sz="1800" dirty="0"/>
          </a:p>
          <a:p>
            <a:r>
              <a:rPr lang="es-ES" dirty="0"/>
              <a:t>Discretización de las variables mediante </a:t>
            </a:r>
            <a:r>
              <a:rPr lang="es-E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DecissionTreeDiscretiser</a:t>
            </a:r>
            <a:endParaRPr lang="es-ES" sz="18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A055A4-4A4C-A471-A730-D761D9417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133" y="3578984"/>
            <a:ext cx="3504213" cy="27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49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7472503-3D1C-54E2-BB34-3E64278CC6C6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6577983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528EE13C-89E8-BB1A-352A-E2582FAF9631}"/>
              </a:ext>
            </a:extLst>
          </p:cNvPr>
          <p:cNvSpPr txBox="1">
            <a:spLocks/>
          </p:cNvSpPr>
          <p:nvPr/>
        </p:nvSpPr>
        <p:spPr>
          <a:xfrm>
            <a:off x="779601" y="1496942"/>
            <a:ext cx="4242012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 err="1"/>
              <a:t>Overfitting</a:t>
            </a:r>
            <a:endParaRPr lang="es-ES" sz="2800" b="1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D470B7B-9C3D-4B79-6F77-44F17C5E2EC7}"/>
              </a:ext>
            </a:extLst>
          </p:cNvPr>
          <p:cNvSpPr txBox="1">
            <a:spLocks/>
          </p:cNvSpPr>
          <p:nvPr/>
        </p:nvSpPr>
        <p:spPr>
          <a:xfrm>
            <a:off x="1701021" y="242349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F0E02F-162A-1317-98F2-B3F581A1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6647"/>
            <a:ext cx="4308049" cy="26913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6D6B35-3AC8-6521-58F5-07971B578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19" y="3837130"/>
            <a:ext cx="543909" cy="65903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FA7BE97-9C9A-84F0-633E-DEF0FB5E0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613" y="1705640"/>
            <a:ext cx="3284456" cy="402053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6A055A4-4A4C-A471-A730-D761D9417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49" y="1726850"/>
            <a:ext cx="3504213" cy="276931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10F5AA4-AE43-5BCA-C5A7-1243E4CEC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872" y="3111507"/>
            <a:ext cx="558230" cy="4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8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E056B4-B4B2-7E60-88B2-23ECA230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8944"/>
            <a:ext cx="12192000" cy="40993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8CCE86-A02F-FB0D-377F-BAAD08CD6E77}"/>
              </a:ext>
            </a:extLst>
          </p:cNvPr>
          <p:cNvSpPr txBox="1"/>
          <p:nvPr/>
        </p:nvSpPr>
        <p:spPr>
          <a:xfrm>
            <a:off x="1219200" y="1535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Enfoque I  VS  Enfoque II</a:t>
            </a:r>
          </a:p>
        </p:txBody>
      </p:sp>
    </p:spTree>
    <p:extLst>
      <p:ext uri="{BB962C8B-B14F-4D97-AF65-F5344CB8AC3E}">
        <p14:creationId xmlns:p14="http://schemas.microsoft.com/office/powerpoint/2010/main" val="298528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400469C-1CB3-69D3-A520-7D85AD45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" y="1763395"/>
            <a:ext cx="5400040" cy="441706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D914594-A7F0-5E60-3DE7-58A3BA45B8B0}"/>
              </a:ext>
            </a:extLst>
          </p:cNvPr>
          <p:cNvSpPr txBox="1"/>
          <p:nvPr/>
        </p:nvSpPr>
        <p:spPr>
          <a:xfrm>
            <a:off x="2352675" y="1235514"/>
            <a:ext cx="140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Enfoque I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73CA0E7-0BA9-500F-A4D5-C143D52445BF}"/>
              </a:ext>
            </a:extLst>
          </p:cNvPr>
          <p:cNvSpPr txBox="1"/>
          <p:nvPr/>
        </p:nvSpPr>
        <p:spPr>
          <a:xfrm>
            <a:off x="8729515" y="1237386"/>
            <a:ext cx="1319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Enfoque II</a:t>
            </a:r>
            <a:endParaRPr lang="en-US" dirty="0"/>
          </a:p>
        </p:txBody>
      </p:sp>
      <p:pic>
        <p:nvPicPr>
          <p:cNvPr id="2" name="Imagen 1" descr="Gráfico de líneas&#10;&#10;Descripción generada automáticamente">
            <a:extLst>
              <a:ext uri="{FF2B5EF4-FFF2-40B4-BE49-F238E27FC236}">
                <a16:creationId xmlns:a16="http://schemas.microsoft.com/office/drawing/2014/main" id="{7286477C-6395-5D7F-06A2-848DB3DE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05" y="1763395"/>
            <a:ext cx="5400040" cy="44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0FAD0-5319-03EF-351E-8BF750FF7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87912"/>
          </a:xfrm>
        </p:spPr>
        <p:txBody>
          <a:bodyPr>
            <a:normAutofit/>
          </a:bodyPr>
          <a:lstStyle/>
          <a:p>
            <a:r>
              <a:rPr lang="es-ES" sz="4000" dirty="0"/>
              <a:t>Contexto y Estado del Arte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944C8B-938F-B85B-EC69-ADC958D7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37187"/>
            <a:ext cx="11090274" cy="4755637"/>
          </a:xfrm>
        </p:spPr>
        <p:txBody>
          <a:bodyPr/>
          <a:lstStyle/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umentar las tasas de supervivencia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ejorar los resultados del tratamiento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 tradicionales invasivos y costosos</a:t>
            </a: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Avances: detección mediante análisis de sangre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Prueba </a:t>
            </a:r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Galleri</a:t>
            </a: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desarrollada por GRAIL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9CD9F7-FA0F-1ABF-E26E-DE7A08F2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344" y="1582381"/>
            <a:ext cx="2648131" cy="308415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DDC94F-BF89-3176-1D8B-FEE4ACE88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95" y="4299054"/>
            <a:ext cx="3842224" cy="216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4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8CCE86-A02F-FB0D-377F-BAAD08CD6E77}"/>
              </a:ext>
            </a:extLst>
          </p:cNvPr>
          <p:cNvSpPr txBox="1"/>
          <p:nvPr/>
        </p:nvSpPr>
        <p:spPr>
          <a:xfrm>
            <a:off x="2206028" y="1397605"/>
            <a:ext cx="471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Efecto de la discretización de las variables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D3E06E-1BE9-229A-24F7-DED0FC96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141"/>
            <a:ext cx="12192000" cy="44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84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pPr algn="l"/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8CCE86-A02F-FB0D-377F-BAAD08CD6E77}"/>
              </a:ext>
            </a:extLst>
          </p:cNvPr>
          <p:cNvSpPr txBox="1"/>
          <p:nvPr/>
        </p:nvSpPr>
        <p:spPr>
          <a:xfrm>
            <a:off x="2206028" y="1322190"/>
            <a:ext cx="471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/>
              <a:t>Efecto de la discretización de las variables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2828FC-669D-298F-CFC8-CDEECBCA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570" y="1766937"/>
            <a:ext cx="7558860" cy="48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70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732615">
            <a:off x="4369326" y="2829516"/>
            <a:ext cx="506461" cy="523035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8016153" y="0"/>
            <a:ext cx="7016141" cy="6858000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7535A5DB-362E-F764-7597-3B8685AC7BD2}"/>
              </a:ext>
            </a:extLst>
          </p:cNvPr>
          <p:cNvSpPr txBox="1">
            <a:spLocks/>
          </p:cNvSpPr>
          <p:nvPr/>
        </p:nvSpPr>
        <p:spPr>
          <a:xfrm>
            <a:off x="565379" y="1766750"/>
            <a:ext cx="6795088" cy="368339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Reducción considerable del </a:t>
            </a:r>
            <a:r>
              <a:rPr lang="es-ES" sz="2400" dirty="0" err="1"/>
              <a:t>overfitting</a:t>
            </a:r>
            <a:endParaRPr lang="es-E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100" dirty="0"/>
              <a:t>Enfoque II &gt; Enfoque 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100" dirty="0"/>
              <a:t>Gran influencia positiva de la discretización</a:t>
            </a:r>
          </a:p>
          <a:p>
            <a:pPr marL="754380" lvl="2" indent="-342900"/>
            <a:r>
              <a:rPr lang="es-ES" sz="2100" dirty="0"/>
              <a:t>Modelos simples y poco costosos a nivel computacional</a:t>
            </a:r>
          </a:p>
          <a:p>
            <a:pPr marL="754380" lvl="2" indent="-342900"/>
            <a:r>
              <a:rPr lang="es-ES" sz="2000" dirty="0"/>
              <a:t>Escalables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Resultados positivos de predicción en fase de test (global score &gt; 90 en la mayoría de los modelos)</a:t>
            </a: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25F7E10C-988E-4EB2-4DFA-BCEF49DE2471}"/>
              </a:ext>
            </a:extLst>
          </p:cNvPr>
          <p:cNvSpPr txBox="1">
            <a:spLocks/>
          </p:cNvSpPr>
          <p:nvPr/>
        </p:nvSpPr>
        <p:spPr>
          <a:xfrm>
            <a:off x="1766165" y="333288"/>
            <a:ext cx="7641917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Conclusiones</a:t>
            </a:r>
            <a:endParaRPr lang="en-US" sz="5400" dirty="0"/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82C173EB-8B9D-60CA-EF2F-5D7EFC04D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16907" y="1473414"/>
            <a:ext cx="496944" cy="496944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B5537528-FCE3-58E4-F913-0174844D0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7104161">
            <a:off x="7497115" y="5616164"/>
            <a:ext cx="734257" cy="760506"/>
            <a:chOff x="5243759" y="1363788"/>
            <a:chExt cx="734257" cy="7605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A9679FF-A152-3D06-6718-7B386D4FAAF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7F3EF17-63CA-E65A-51AC-7988487E5B6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2B0303A-1532-403B-111F-C7C075D8E77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68AE0623-0A40-BEF8-702F-EB266227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135" y="1379925"/>
            <a:ext cx="3333750" cy="32004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C01840D-230D-1C26-8559-BA34FA2BA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786" y="817184"/>
            <a:ext cx="904702" cy="9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963A253C-E6CD-BCA6-99CD-FFD150CA0074}"/>
              </a:ext>
            </a:extLst>
          </p:cNvPr>
          <p:cNvSpPr txBox="1">
            <a:spLocks/>
          </p:cNvSpPr>
          <p:nvPr/>
        </p:nvSpPr>
        <p:spPr>
          <a:xfrm>
            <a:off x="2807008" y="600094"/>
            <a:ext cx="7641917" cy="9047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Modelos</a:t>
            </a:r>
            <a:r>
              <a:rPr lang="en-US" sz="5400" dirty="0"/>
              <a:t> no </a:t>
            </a:r>
            <a:r>
              <a:rPr lang="en-US" sz="5400" dirty="0" err="1"/>
              <a:t>supervisados</a:t>
            </a:r>
            <a:endParaRPr lang="en-US" sz="54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DF1CCCE-EDC4-9C58-B055-B88F44BE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63" y="2152539"/>
            <a:ext cx="8021169" cy="20005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88F1CB0-0050-1FA4-CEE6-1241FCC66F18}"/>
              </a:ext>
            </a:extLst>
          </p:cNvPr>
          <p:cNvSpPr txBox="1"/>
          <p:nvPr/>
        </p:nvSpPr>
        <p:spPr>
          <a:xfrm>
            <a:off x="5048581" y="16201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Tabla</a:t>
            </a:r>
            <a:r>
              <a:rPr lang="en-US" sz="1800" dirty="0"/>
              <a:t> de </a:t>
            </a:r>
            <a:r>
              <a:rPr lang="en-US" sz="1800" dirty="0" err="1"/>
              <a:t>resultados</a:t>
            </a:r>
            <a:endParaRPr lang="en-U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E790530-F42A-0CDB-7B82-6B692F716160}"/>
              </a:ext>
            </a:extLst>
          </p:cNvPr>
          <p:cNvSpPr/>
          <p:nvPr/>
        </p:nvSpPr>
        <p:spPr>
          <a:xfrm>
            <a:off x="1409086" y="2792660"/>
            <a:ext cx="3639495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K-</a:t>
            </a:r>
            <a:r>
              <a:rPr lang="es-ES" dirty="0" err="1"/>
              <a:t>Means</a:t>
            </a:r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6776584-7727-7EF2-81C7-6C89DC9B9FF5}"/>
              </a:ext>
            </a:extLst>
          </p:cNvPr>
          <p:cNvSpPr/>
          <p:nvPr/>
        </p:nvSpPr>
        <p:spPr>
          <a:xfrm>
            <a:off x="1409821" y="3494665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Mean Shift</a:t>
            </a:r>
            <a:endParaRPr lang="en-U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2CEFA29-1648-17FA-FC23-3E1EB60D9DDA}"/>
              </a:ext>
            </a:extLst>
          </p:cNvPr>
          <p:cNvSpPr/>
          <p:nvPr/>
        </p:nvSpPr>
        <p:spPr>
          <a:xfrm>
            <a:off x="1409821" y="4196670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DBSCAN</a:t>
            </a:r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98057E1-5B3F-2469-2715-87524206D434}"/>
              </a:ext>
            </a:extLst>
          </p:cNvPr>
          <p:cNvSpPr/>
          <p:nvPr/>
        </p:nvSpPr>
        <p:spPr>
          <a:xfrm>
            <a:off x="1409821" y="4894208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Análisis de componentes Independientes (ICA)</a:t>
            </a:r>
            <a:endParaRPr lang="en-U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82F7951-C8EA-20FA-5D69-AEDE2A7F0B76}"/>
              </a:ext>
            </a:extLst>
          </p:cNvPr>
          <p:cNvSpPr/>
          <p:nvPr/>
        </p:nvSpPr>
        <p:spPr>
          <a:xfrm>
            <a:off x="1409821" y="5590846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LDA</a:t>
            </a:r>
            <a:endParaRPr lang="en-U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52E8909-BF4D-9D07-7C88-88D17E85C6AD}"/>
              </a:ext>
            </a:extLst>
          </p:cNvPr>
          <p:cNvSpPr/>
          <p:nvPr/>
        </p:nvSpPr>
        <p:spPr>
          <a:xfrm>
            <a:off x="6664604" y="2785784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Clustering</a:t>
            </a:r>
            <a:r>
              <a:rPr lang="es-ES" dirty="0"/>
              <a:t> </a:t>
            </a:r>
            <a:r>
              <a:rPr lang="es-ES" dirty="0" err="1"/>
              <a:t>Jerarquíco</a:t>
            </a:r>
            <a:endParaRPr lang="en-US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1A9724F-2644-E2EB-31A2-B01F39C3900D}"/>
              </a:ext>
            </a:extLst>
          </p:cNvPr>
          <p:cNvSpPr/>
          <p:nvPr/>
        </p:nvSpPr>
        <p:spPr>
          <a:xfrm>
            <a:off x="6664604" y="3492522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Algoritmo </a:t>
            </a:r>
            <a:r>
              <a:rPr lang="es-ES" dirty="0" err="1"/>
              <a:t>AnDE</a:t>
            </a:r>
            <a:endParaRPr lang="en-U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51B25FC-5E4A-8EEA-3A1D-AE5DAD53FBD1}"/>
              </a:ext>
            </a:extLst>
          </p:cNvPr>
          <p:cNvSpPr/>
          <p:nvPr/>
        </p:nvSpPr>
        <p:spPr>
          <a:xfrm>
            <a:off x="6664604" y="4194527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Detección de </a:t>
            </a:r>
            <a:r>
              <a:rPr lang="es-ES" dirty="0" err="1"/>
              <a:t>anomialias</a:t>
            </a:r>
            <a:r>
              <a:rPr lang="es-ES" dirty="0"/>
              <a:t> (</a:t>
            </a:r>
            <a:r>
              <a:rPr lang="es-ES" dirty="0" err="1"/>
              <a:t>Isolation</a:t>
            </a:r>
            <a:r>
              <a:rPr lang="es-ES" dirty="0"/>
              <a:t> Forest)</a:t>
            </a:r>
            <a:endParaRPr lang="en-U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07EE9E3-39E3-3903-AE0D-EC135E52DE47}"/>
              </a:ext>
            </a:extLst>
          </p:cNvPr>
          <p:cNvSpPr/>
          <p:nvPr/>
        </p:nvSpPr>
        <p:spPr>
          <a:xfrm>
            <a:off x="6664604" y="4892065"/>
            <a:ext cx="3638760" cy="502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Reducción de </a:t>
            </a:r>
            <a:r>
              <a:rPr lang="es-ES" dirty="0" err="1"/>
              <a:t>dimesionalidad</a:t>
            </a:r>
            <a:r>
              <a:rPr lang="es-ES" dirty="0"/>
              <a:t> (SVD)</a:t>
            </a:r>
            <a:endParaRPr lang="en-US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4C0C5A52-8912-3A74-9C93-E95A4F9DD474}"/>
              </a:ext>
            </a:extLst>
          </p:cNvPr>
          <p:cNvSpPr/>
          <p:nvPr/>
        </p:nvSpPr>
        <p:spPr>
          <a:xfrm>
            <a:off x="4555702" y="2869278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65B0C32-5ECE-E6B4-65F9-68F7044C78E3}"/>
              </a:ext>
            </a:extLst>
          </p:cNvPr>
          <p:cNvSpPr/>
          <p:nvPr/>
        </p:nvSpPr>
        <p:spPr>
          <a:xfrm>
            <a:off x="4541641" y="3564565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A9987A9-2EC9-2DFF-C2A0-F2173BDFBDEA}"/>
              </a:ext>
            </a:extLst>
          </p:cNvPr>
          <p:cNvSpPr/>
          <p:nvPr/>
        </p:nvSpPr>
        <p:spPr>
          <a:xfrm>
            <a:off x="4555702" y="4259852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408F9942-E264-147A-CCDC-3CFB1DBB9A0D}"/>
              </a:ext>
            </a:extLst>
          </p:cNvPr>
          <p:cNvSpPr/>
          <p:nvPr/>
        </p:nvSpPr>
        <p:spPr>
          <a:xfrm>
            <a:off x="9810485" y="2850934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A434452-6D89-31F1-9114-A2769E14D0C6}"/>
              </a:ext>
            </a:extLst>
          </p:cNvPr>
          <p:cNvSpPr/>
          <p:nvPr/>
        </p:nvSpPr>
        <p:spPr>
          <a:xfrm>
            <a:off x="4533930" y="4980184"/>
            <a:ext cx="1387898" cy="362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Red. Dimen.</a:t>
            </a:r>
            <a:endParaRPr lang="en-U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3395F2C-FC7C-136B-2BBC-0A7220BFA751}"/>
              </a:ext>
            </a:extLst>
          </p:cNvPr>
          <p:cNvSpPr/>
          <p:nvPr/>
        </p:nvSpPr>
        <p:spPr>
          <a:xfrm>
            <a:off x="4533930" y="5678224"/>
            <a:ext cx="1387898" cy="362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Red. Dimen.</a:t>
            </a:r>
            <a:endParaRPr lang="en-US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3BD8C7B-CAE5-5F8A-276B-FC8AFE6D22EB}"/>
              </a:ext>
            </a:extLst>
          </p:cNvPr>
          <p:cNvSpPr/>
          <p:nvPr/>
        </p:nvSpPr>
        <p:spPr>
          <a:xfrm>
            <a:off x="10202514" y="4973308"/>
            <a:ext cx="1387898" cy="362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Red. Dimen.</a:t>
            </a:r>
            <a:endParaRPr lang="en-US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A86FDE7-4E15-AE7C-26F3-B0905D8B1892}"/>
              </a:ext>
            </a:extLst>
          </p:cNvPr>
          <p:cNvSpPr/>
          <p:nvPr/>
        </p:nvSpPr>
        <p:spPr>
          <a:xfrm>
            <a:off x="10195186" y="4266570"/>
            <a:ext cx="1827592" cy="362708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Detecc</a:t>
            </a:r>
            <a:r>
              <a:rPr lang="es-ES" dirty="0"/>
              <a:t>.  </a:t>
            </a:r>
            <a:r>
              <a:rPr lang="es-ES" dirty="0" err="1"/>
              <a:t>Anoma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777C84B-778B-1FDE-9B12-25F9A9BDB4F6}"/>
              </a:ext>
            </a:extLst>
          </p:cNvPr>
          <p:cNvSpPr/>
          <p:nvPr/>
        </p:nvSpPr>
        <p:spPr>
          <a:xfrm>
            <a:off x="9868383" y="3581003"/>
            <a:ext cx="1827592" cy="362708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Detecc</a:t>
            </a:r>
            <a:r>
              <a:rPr lang="es-ES" dirty="0"/>
              <a:t>.  </a:t>
            </a:r>
            <a:r>
              <a:rPr lang="es-ES" dirty="0" err="1"/>
              <a:t>Anoma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98FFAB2-231E-3145-4D04-4B448372C939}"/>
              </a:ext>
            </a:extLst>
          </p:cNvPr>
          <p:cNvSpPr/>
          <p:nvPr/>
        </p:nvSpPr>
        <p:spPr>
          <a:xfrm>
            <a:off x="9810485" y="3571750"/>
            <a:ext cx="985757" cy="3627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r>
              <a:rPr lang="en-US" sz="4000" dirty="0" err="1"/>
              <a:t>Modelos</a:t>
            </a:r>
            <a:r>
              <a:rPr lang="en-US" sz="4000" dirty="0"/>
              <a:t> no </a:t>
            </a:r>
            <a:r>
              <a:rPr lang="en-US" sz="4000" dirty="0" err="1"/>
              <a:t>supervisados</a:t>
            </a:r>
            <a:endParaRPr lang="en-US" sz="4000" dirty="0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D09171F-ABAA-8D50-8333-062942C2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01" y="1223707"/>
            <a:ext cx="3798805" cy="2649692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D32D0D5-442F-80EF-C123-6F4408AF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01" y="4004278"/>
            <a:ext cx="3798805" cy="2653446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BF84847-4700-C977-6556-8A19EB4D9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684" y="2601740"/>
            <a:ext cx="3600114" cy="2805075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4D22312-CDB0-3EE2-C12D-C40EEF325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943" y="2601740"/>
            <a:ext cx="3600114" cy="28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09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1F9446-279B-10DE-6CB0-675E12B5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95" y="200276"/>
            <a:ext cx="8838302" cy="860375"/>
          </a:xfrm>
          <a:noFill/>
        </p:spPr>
        <p:txBody>
          <a:bodyPr anchor="b"/>
          <a:lstStyle/>
          <a:p>
            <a:r>
              <a:rPr lang="en-US" sz="4000" dirty="0" err="1"/>
              <a:t>Modelos</a:t>
            </a:r>
            <a:r>
              <a:rPr lang="en-US" sz="4000" dirty="0"/>
              <a:t> no </a:t>
            </a:r>
            <a:r>
              <a:rPr lang="en-US" sz="4000" dirty="0" err="1"/>
              <a:t>supervisados</a:t>
            </a:r>
            <a:endParaRPr lang="en-US" sz="4000" dirty="0"/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0708451-8B3F-C4EE-841C-44CDEC0A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6" y="3429000"/>
            <a:ext cx="3394338" cy="2644742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8510269-CA3A-B484-20BF-915520BCE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526" y="3429000"/>
            <a:ext cx="3394338" cy="2644742"/>
          </a:xfrm>
          <a:prstGeom prst="rect">
            <a:avLst/>
          </a:prstGeom>
        </p:spPr>
      </p:pic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08FD866C-15A5-715C-D56E-A4CBB9BA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069" y="1680996"/>
            <a:ext cx="4689862" cy="28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40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533598"/>
            <a:ext cx="11517312" cy="1332000"/>
          </a:xfrm>
          <a:noFill/>
        </p:spPr>
        <p:txBody>
          <a:bodyPr lIns="0">
            <a:normAutofit/>
          </a:bodyPr>
          <a:lstStyle/>
          <a:p>
            <a:r>
              <a:rPr lang="es-ES" dirty="0"/>
              <a:t>R</a:t>
            </a:r>
            <a:r>
              <a:rPr lang="en-US" dirty="0" err="1"/>
              <a:t>esultados</a:t>
            </a:r>
            <a:r>
              <a:rPr lang="en-US" dirty="0"/>
              <a:t> y </a:t>
            </a:r>
            <a:r>
              <a:rPr lang="en-US" dirty="0" err="1"/>
              <a:t>conclusiones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no </a:t>
            </a:r>
            <a:r>
              <a:rPr lang="en-US" dirty="0" err="1"/>
              <a:t>supervisados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66C322-0949-A3C4-34D5-D4205F1B145D}"/>
              </a:ext>
            </a:extLst>
          </p:cNvPr>
          <p:cNvSpPr txBox="1"/>
          <p:nvPr/>
        </p:nvSpPr>
        <p:spPr>
          <a:xfrm>
            <a:off x="818174" y="3695985"/>
            <a:ext cx="7753350" cy="378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 err="1"/>
              <a:t>Clústeres</a:t>
            </a:r>
            <a:r>
              <a:rPr lang="en-US" sz="2100" dirty="0"/>
              <a:t> </a:t>
            </a:r>
            <a:r>
              <a:rPr lang="en-US" sz="2100" dirty="0" err="1"/>
              <a:t>generados</a:t>
            </a:r>
            <a:r>
              <a:rPr lang="en-US" sz="2100" dirty="0"/>
              <a:t> no </a:t>
            </a:r>
            <a:r>
              <a:rPr lang="en-US" sz="2100" dirty="0" err="1"/>
              <a:t>representativos</a:t>
            </a:r>
            <a:endParaRPr lang="en-US" sz="2100" dirty="0"/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 err="1"/>
              <a:t>Reducción</a:t>
            </a:r>
            <a:r>
              <a:rPr lang="en-US" sz="2100" dirty="0"/>
              <a:t> de </a:t>
            </a:r>
            <a:r>
              <a:rPr lang="en-US" sz="2100" dirty="0" err="1"/>
              <a:t>componentes</a:t>
            </a:r>
            <a:r>
              <a:rPr lang="en-US" sz="2100" dirty="0"/>
              <a:t> </a:t>
            </a:r>
            <a:r>
              <a:rPr lang="en-US" sz="2100" dirty="0" err="1"/>
              <a:t>innecesaria</a:t>
            </a:r>
            <a:endParaRPr lang="en-US" sz="2100" dirty="0"/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No se </a:t>
            </a:r>
            <a:r>
              <a:rPr lang="en-US" sz="2100" dirty="0" err="1"/>
              <a:t>han</a:t>
            </a:r>
            <a:r>
              <a:rPr lang="en-US" sz="2100" dirty="0"/>
              <a:t> </a:t>
            </a:r>
            <a:r>
              <a:rPr lang="en-US" sz="2100" dirty="0" err="1"/>
              <a:t>llegado</a:t>
            </a:r>
            <a:r>
              <a:rPr lang="en-US" sz="2100" dirty="0"/>
              <a:t> a </a:t>
            </a:r>
            <a:r>
              <a:rPr lang="en-US" sz="2100" dirty="0" err="1"/>
              <a:t>observar</a:t>
            </a:r>
            <a:r>
              <a:rPr lang="en-US" sz="2100" dirty="0"/>
              <a:t> </a:t>
            </a:r>
            <a:r>
              <a:rPr lang="en-US" sz="2100" dirty="0" err="1"/>
              <a:t>características</a:t>
            </a:r>
            <a:r>
              <a:rPr lang="en-US" sz="2100" dirty="0"/>
              <a:t> </a:t>
            </a:r>
            <a:r>
              <a:rPr lang="en-US" sz="2100" dirty="0" err="1"/>
              <a:t>relevantes</a:t>
            </a:r>
            <a:endParaRPr lang="en-US" sz="2100" dirty="0"/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Valor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los</a:t>
            </a:r>
            <a:r>
              <a:rPr lang="en-US" sz="2100" dirty="0"/>
              <a:t> </a:t>
            </a:r>
            <a:r>
              <a:rPr lang="en-US" sz="2100" dirty="0" err="1"/>
              <a:t>registros</a:t>
            </a:r>
            <a:r>
              <a:rPr lang="en-US" sz="2100" dirty="0"/>
              <a:t> </a:t>
            </a:r>
            <a:r>
              <a:rPr lang="en-US" sz="2100" dirty="0" err="1"/>
              <a:t>tachados</a:t>
            </a:r>
            <a:r>
              <a:rPr lang="en-US" sz="2100" dirty="0"/>
              <a:t> </a:t>
            </a:r>
            <a:r>
              <a:rPr lang="en-US" sz="2100" dirty="0" err="1"/>
              <a:t>como</a:t>
            </a:r>
            <a:r>
              <a:rPr lang="en-US" sz="2100" dirty="0"/>
              <a:t> </a:t>
            </a:r>
            <a:r>
              <a:rPr lang="en-US" sz="2100" dirty="0" err="1"/>
              <a:t>anomalías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Se </a:t>
            </a:r>
            <a:r>
              <a:rPr lang="en-US" sz="2100" dirty="0" err="1"/>
              <a:t>descarta</a:t>
            </a:r>
            <a:r>
              <a:rPr lang="en-US" sz="2100" dirty="0"/>
              <a:t> usar </a:t>
            </a:r>
            <a:r>
              <a:rPr lang="en-US" sz="2100" dirty="0" err="1"/>
              <a:t>estos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combinación</a:t>
            </a:r>
            <a:r>
              <a:rPr lang="en-US" sz="2100" dirty="0"/>
              <a:t> con </a:t>
            </a:r>
            <a:r>
              <a:rPr lang="en-US" sz="2100" dirty="0" err="1"/>
              <a:t>los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supervisados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55289-FDB3-FF4B-EDD1-D737D199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1558199"/>
            <a:ext cx="802116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/>
          <a:lstStyle/>
          <a:p>
            <a:r>
              <a:rPr lang="en-US" dirty="0" err="1"/>
              <a:t>Aplicación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814B8-E1D3-47C6-72F4-7E88CA27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475104"/>
            <a:ext cx="3294889" cy="50384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53E140-5DBB-51FA-B648-C720E458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70" y="1475104"/>
            <a:ext cx="3253703" cy="50384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5CB76B-C4EA-196D-6C8D-23AE02904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67" y="464291"/>
            <a:ext cx="3141356" cy="20647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BA2154-D92D-756F-878C-E1BBF55FA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66" y="2616891"/>
            <a:ext cx="3137813" cy="206474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D545112-D232-A74F-6555-BD79EB1F3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767" y="4769491"/>
            <a:ext cx="3137813" cy="1844153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44BBA55-2183-5F88-A02D-483A839011BD}"/>
              </a:ext>
            </a:extLst>
          </p:cNvPr>
          <p:cNvCxnSpPr>
            <a:cxnSpLocks/>
          </p:cNvCxnSpPr>
          <p:nvPr/>
        </p:nvCxnSpPr>
        <p:spPr>
          <a:xfrm flipV="1">
            <a:off x="2253673" y="914400"/>
            <a:ext cx="3369887" cy="11083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DB922F-CF00-C8CC-4188-244EEBF17A19}"/>
              </a:ext>
            </a:extLst>
          </p:cNvPr>
          <p:cNvCxnSpPr>
            <a:cxnSpLocks/>
          </p:cNvCxnSpPr>
          <p:nvPr/>
        </p:nvCxnSpPr>
        <p:spPr>
          <a:xfrm flipV="1">
            <a:off x="5242560" y="914400"/>
            <a:ext cx="474749" cy="10134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1611CB4-0CF2-DC0B-2351-5AD0855F86FE}"/>
              </a:ext>
            </a:extLst>
          </p:cNvPr>
          <p:cNvSpPr txBox="1"/>
          <p:nvPr/>
        </p:nvSpPr>
        <p:spPr>
          <a:xfrm>
            <a:off x="4937401" y="508927"/>
            <a:ext cx="1834112" cy="408623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Modelo</a:t>
            </a:r>
            <a:r>
              <a:rPr lang="en-US" dirty="0">
                <a:solidFill>
                  <a:schemeClr val="bg1"/>
                </a:solidFill>
              </a:rPr>
              <a:t> CTGAN</a:t>
            </a:r>
          </a:p>
        </p:txBody>
      </p:sp>
    </p:spTree>
    <p:extLst>
      <p:ext uri="{BB962C8B-B14F-4D97-AF65-F5344CB8AC3E}">
        <p14:creationId xmlns:p14="http://schemas.microsoft.com/office/powerpoint/2010/main" val="849465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4"/>
            <a:ext cx="7960421" cy="1450217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Agenda</a:t>
            </a:r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3B82876C-7BE4-6FFC-6FCB-E939458C39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053" y="1644074"/>
          <a:ext cx="10095893" cy="444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045464"/>
            <a:ext cx="11115355" cy="2286000"/>
          </a:xfrm>
          <a:noFill/>
        </p:spPr>
        <p:txBody>
          <a:bodyPr rtlCol="0" anchor="ctr"/>
          <a:lstStyle>
            <a:defPPr>
              <a:defRPr lang="es-ES"/>
            </a:defPPr>
          </a:lstStyle>
          <a:p>
            <a:pPr rtl="0"/>
            <a:r>
              <a:rPr lang="es-ES" sz="4800"/>
              <a:t>Introducción</a:t>
            </a:r>
          </a:p>
        </p:txBody>
      </p:sp>
      <p:pic>
        <p:nvPicPr>
          <p:cNvPr id="11" name="Marcador de posición de imagen 15" descr="Fondo digital de puntos de datos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>
            <a:off x="0" y="4594"/>
            <a:ext cx="12192000" cy="377187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29F7DD4-138A-7645-6836-6E86BCC600AC}"/>
              </a:ext>
            </a:extLst>
          </p:cNvPr>
          <p:cNvSpPr txBox="1"/>
          <p:nvPr/>
        </p:nvSpPr>
        <p:spPr>
          <a:xfrm>
            <a:off x="4706889" y="4726799"/>
            <a:ext cx="65980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Esta presentación continúa el trabajo inicial que determinaba la presencia de cáncer, enfocándose ahora en identificar el tipo específico de cáncer presente en el paciente.</a:t>
            </a:r>
            <a:endParaRPr lang="en-U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676F958-8C8B-470F-6D95-853405391846}"/>
              </a:ext>
            </a:extLst>
          </p:cNvPr>
          <p:cNvCxnSpPr/>
          <p:nvPr/>
        </p:nvCxnSpPr>
        <p:spPr>
          <a:xfrm>
            <a:off x="4186106" y="4045464"/>
            <a:ext cx="0" cy="228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11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0FAD0-5319-03EF-351E-8BF750FF7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87912"/>
          </a:xfrm>
        </p:spPr>
        <p:txBody>
          <a:bodyPr>
            <a:normAutofit/>
          </a:bodyPr>
          <a:lstStyle/>
          <a:p>
            <a:r>
              <a:rPr lang="es-ES" sz="4000" dirty="0"/>
              <a:t>Motivación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944C8B-938F-B85B-EC69-ADC958D7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37187"/>
            <a:ext cx="11090274" cy="4755637"/>
          </a:xfrm>
        </p:spPr>
        <p:txBody>
          <a:bodyPr/>
          <a:lstStyle/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Replicar y extender los hallazgos del estudio '</a:t>
            </a:r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Early</a:t>
            </a: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Cancer</a:t>
            </a: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Multianalyte</a:t>
            </a: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Blood</a:t>
            </a: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</a:t>
            </a:r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Abordar las limitaciones identificadas en estudios anteriores 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Explorar nuevas técnicas</a:t>
            </a:r>
          </a:p>
          <a:p>
            <a:r>
              <a:rPr lang="es-ES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Contribuciones esperadas:</a:t>
            </a:r>
          </a:p>
          <a:p>
            <a:pPr lvl="1"/>
            <a:r>
              <a:rPr lang="es-ES" sz="1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Replicación y Validación de Modelos Existentes</a:t>
            </a:r>
          </a:p>
          <a:p>
            <a:pPr lvl="1"/>
            <a:r>
              <a:rPr lang="es-ES" sz="1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Nuevos Modelos</a:t>
            </a:r>
          </a:p>
          <a:p>
            <a:pPr lvl="1"/>
            <a:r>
              <a:rPr lang="es-ES" sz="1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Comparativo</a:t>
            </a:r>
          </a:p>
          <a:p>
            <a:pPr lvl="1"/>
            <a:r>
              <a:rPr lang="es-ES" sz="1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Aplicación Práctica</a:t>
            </a:r>
          </a:p>
          <a:p>
            <a:pPr lvl="1"/>
            <a:r>
              <a:rPr lang="es-ES" sz="1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Propuestas para Nuevos Protocolos Clínicos</a:t>
            </a:r>
          </a:p>
          <a:p>
            <a:pPr lvl="1"/>
            <a:r>
              <a:rPr lang="es-ES" sz="1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Generación de Conocimiento para Futuras Investigaciones</a:t>
            </a:r>
          </a:p>
          <a:p>
            <a:pPr lvl="1"/>
            <a:r>
              <a:rPr lang="es-ES" sz="1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Impacto Económico y Social</a:t>
            </a:r>
            <a:endParaRPr lang="es-ES" sz="1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87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Análisis Exploratorio de Datos (EDA) y Descripción de Tablas S4 y S6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965095"/>
            <a:ext cx="5435600" cy="1328651"/>
          </a:xfrm>
        </p:spPr>
        <p:txBody>
          <a:bodyPr vert="horz" wrap="square" lIns="0" tIns="0" rIns="0" bIns="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u="sng"/>
              <a:t>Tabla S4</a:t>
            </a:r>
            <a:r>
              <a:rPr lang="es-ES"/>
              <a:t>: Información sobre el tipo de tumor, estadios, y concentraciones de ADN en plasma.</a:t>
            </a:r>
            <a:br>
              <a:rPr lang="es-ES"/>
            </a:br>
            <a:r>
              <a:rPr lang="es-ES" u="sng"/>
              <a:t>Tabla S6</a:t>
            </a:r>
            <a:r>
              <a:rPr lang="es-ES"/>
              <a:t>: Datos de biomarcadores específicos y resultados de pruebas.</a:t>
            </a: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B189ABD-538A-DF7E-1597-189B269F2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74" y="1714500"/>
            <a:ext cx="4303534" cy="3429000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32660E3-7AE4-4E2F-1790-7A1CD7562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8" y="3298031"/>
            <a:ext cx="429815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10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FE17B9B-10BC-8C8C-13ED-9E0AE222C1E6}"/>
              </a:ext>
            </a:extLst>
          </p:cNvPr>
          <p:cNvSpPr txBox="1">
            <a:spLocks/>
          </p:cNvSpPr>
          <p:nvPr/>
        </p:nvSpPr>
        <p:spPr>
          <a:xfrm>
            <a:off x="547270" y="654320"/>
            <a:ext cx="5281766" cy="1310354"/>
          </a:xfrm>
          <a:prstGeom prst="rect">
            <a:avLst/>
          </a:prstGeom>
          <a:noFill/>
        </p:spPr>
        <p:txBody>
          <a:bodyPr vert="horz" wrap="square" lIns="91440" tIns="0" rIns="0" bIns="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Observaciones del Análisis de la Tabla S4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3B4C29B-8256-D7E8-9EA9-D55BE5836693}"/>
              </a:ext>
            </a:extLst>
          </p:cNvPr>
          <p:cNvSpPr txBox="1">
            <a:spLocks/>
          </p:cNvSpPr>
          <p:nvPr/>
        </p:nvSpPr>
        <p:spPr>
          <a:xfrm>
            <a:off x="545676" y="2104130"/>
            <a:ext cx="11100647" cy="824945"/>
          </a:xfrm>
          <a:prstGeom prst="rect">
            <a:avLst/>
          </a:prstGeom>
          <a:noFill/>
        </p:spPr>
        <p:txBody>
          <a:bodyPr vert="horz" wrap="square" lIns="91440" tIns="0" rIns="91440" bIns="0" rtlCol="0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u="sng"/>
              <a:t>Balance de Datos</a:t>
            </a:r>
            <a:r>
              <a:rPr lang="es-ES" sz="2200"/>
              <a:t>: Desbalance significativo en categorías como Raza, Tipo de Tumor.</a:t>
            </a:r>
            <a:br>
              <a:rPr lang="es-ES" sz="2200"/>
            </a:br>
            <a:r>
              <a:rPr lang="es-ES" sz="2200" u="sng"/>
              <a:t>Distribuciones</a:t>
            </a:r>
            <a:r>
              <a:rPr lang="es-ES" sz="2200"/>
              <a:t>: Sesgadas en variables como la concentración de ADN en plasma.</a:t>
            </a:r>
          </a:p>
        </p:txBody>
      </p:sp>
      <p:pic>
        <p:nvPicPr>
          <p:cNvPr id="10" name="Imagen 9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0DE73F6-50EF-CFC2-C58E-0A8E3E05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8" y="3426618"/>
            <a:ext cx="4900613" cy="2755107"/>
          </a:xfrm>
          <a:prstGeom prst="rect">
            <a:avLst/>
          </a:prstGeom>
        </p:spPr>
      </p:pic>
      <p:pic>
        <p:nvPicPr>
          <p:cNvPr id="11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B3571F58-B227-3A31-9C54-68953B235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33063"/>
            <a:ext cx="5488782" cy="27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06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FE17B9B-10BC-8C8C-13ED-9E0AE222C1E6}"/>
              </a:ext>
            </a:extLst>
          </p:cNvPr>
          <p:cNvSpPr txBox="1">
            <a:spLocks/>
          </p:cNvSpPr>
          <p:nvPr/>
        </p:nvSpPr>
        <p:spPr>
          <a:xfrm>
            <a:off x="547270" y="511445"/>
            <a:ext cx="5281766" cy="1310354"/>
          </a:xfrm>
          <a:prstGeom prst="rect">
            <a:avLst/>
          </a:prstGeom>
          <a:noFill/>
        </p:spPr>
        <p:txBody>
          <a:bodyPr vert="horz" wrap="square" lIns="91440" tIns="0" rIns="0" bIns="0" rtlCol="0" anchor="b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Observaciones del Análisis de la Tabla S6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3B4C29B-8256-D7E8-9EA9-D55BE5836693}"/>
              </a:ext>
            </a:extLst>
          </p:cNvPr>
          <p:cNvSpPr txBox="1">
            <a:spLocks/>
          </p:cNvSpPr>
          <p:nvPr/>
        </p:nvSpPr>
        <p:spPr>
          <a:xfrm>
            <a:off x="545676" y="2032693"/>
            <a:ext cx="8428126" cy="1399512"/>
          </a:xfrm>
          <a:prstGeom prst="rect">
            <a:avLst/>
          </a:prstGeom>
          <a:noFill/>
        </p:spPr>
        <p:txBody>
          <a:bodyPr vert="horz" wrap="square" lIns="91440" tIns="0" rIns="91440" bIns="0" rtlCol="0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u="sng"/>
              <a:t>Variabilidad entre Tipos de Tumores</a:t>
            </a:r>
            <a:r>
              <a:rPr lang="es-ES" sz="2200"/>
              <a:t>: Variaciones significativas en biomarcadores.</a:t>
            </a:r>
            <a:br>
              <a:rPr lang="es-ES" sz="2200"/>
            </a:br>
            <a:r>
              <a:rPr lang="es-ES" sz="2200" u="sng"/>
              <a:t>Valores Atípicos y Faltantes</a:t>
            </a:r>
            <a:r>
              <a:rPr lang="es-ES" sz="2200"/>
              <a:t>: Consideración de técnicas de imputación.</a:t>
            </a:r>
            <a:br>
              <a:rPr lang="es-ES" sz="2200"/>
            </a:br>
            <a:r>
              <a:rPr lang="es-ES" sz="2200" u="sng"/>
              <a:t>Distribuciones</a:t>
            </a:r>
            <a:r>
              <a:rPr lang="es-ES" sz="2200"/>
              <a:t>: Sesgadas en varios biomarcadores.</a:t>
            </a:r>
          </a:p>
        </p:txBody>
      </p:sp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4A703F9A-B235-E903-9AE1-2331D0E0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4" y="3555332"/>
            <a:ext cx="5655470" cy="2950117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30718921-807D-6C30-AE5E-EAA8E0530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832" y="3555206"/>
            <a:ext cx="5676899" cy="295037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495742F-9EB8-B343-A0BC-3F4D1AE93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417" y="717826"/>
            <a:ext cx="2288209" cy="19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11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Preprocesamiento de Datos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1972888"/>
            <a:ext cx="7484773" cy="3995650"/>
          </a:xfrm>
        </p:spPr>
        <p:txBody>
          <a:bodyPr vert="horz" wrap="square" lIns="0" tIns="0" rIns="0" bIns="0" rtlCol="0" anchor="t">
            <a:normAutofit fontScale="92500" lnSpcReduction="10000"/>
          </a:bodyPr>
          <a:lstStyle>
            <a:defPPr>
              <a:defRPr lang="es-ES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u="sng"/>
              <a:t>Pasos</a:t>
            </a:r>
            <a:r>
              <a:rPr lang="es-ES" sz="2000"/>
              <a:t>: Imputación de valores faltantes con la mediana, estandarización , y eliminación de datos no relevantes.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FFFFFF"/>
                </a:solidFill>
                <a:latin typeface="Gill Sans MT"/>
              </a:rPr>
              <a:t>Preprocesamiento para las características categóricas ordinales como AJCC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solidFill>
                  <a:srgbClr val="FFFFFF"/>
                </a:solidFill>
                <a:latin typeface="Gill Sans MT"/>
              </a:rPr>
              <a:t>Preprocesamiento para las características categóricas nominales (binarias) como Sex.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u="sng"/>
              <a:t>Herramientas</a:t>
            </a:r>
            <a:r>
              <a:rPr lang="es-ES" sz="2000"/>
              <a:t>: Uso de técnicas como la imputación con la mediana y la estandarización.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u="sng"/>
              <a:t>Separación de Datos</a:t>
            </a:r>
            <a:r>
              <a:rPr lang="es-ES" sz="2000"/>
              <a:t>: División en conjuntos de entrenamiento y prueba (70% - 30%).</a:t>
            </a:r>
          </a:p>
        </p:txBody>
      </p:sp>
      <p:pic>
        <p:nvPicPr>
          <p:cNvPr id="2" name="Marcador de posición de imagen 19" descr="Un primer plano de un grafo">
            <a:extLst>
              <a:ext uri="{FF2B5EF4-FFF2-40B4-BE49-F238E27FC236}">
                <a16:creationId xmlns:a16="http://schemas.microsoft.com/office/drawing/2014/main" id="{A68ED483-E490-1843-52DD-B7646C8E0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8405092" y="0"/>
            <a:ext cx="378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039879"/>
            <a:ext cx="7960421" cy="817578"/>
          </a:xfrm>
        </p:spPr>
        <p:txBody>
          <a:bodyPr rtlCol="0">
            <a:normAutofit fontScale="90000"/>
          </a:bodyPr>
          <a:lstStyle>
            <a:defPPr>
              <a:defRPr lang="es-ES"/>
            </a:defPPr>
          </a:lstStyle>
          <a:p>
            <a:pPr rtl="0"/>
            <a:r>
              <a:rPr lang="es-ES"/>
              <a:t>Exploración de los Modelos Predictivos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313750"/>
            <a:ext cx="7838757" cy="1007630"/>
          </a:xfrm>
        </p:spPr>
        <p:txBody>
          <a:bodyPr vert="horz" wrap="square" lIns="0" tIns="0" rIns="0" bIns="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u="sng"/>
              <a:t>Objetivo</a:t>
            </a:r>
            <a:r>
              <a:rPr lang="es-ES"/>
              <a:t>: Identificar factores clave en la clasificación del tipo de cáncer.</a:t>
            </a:r>
          </a:p>
          <a:p>
            <a:r>
              <a:rPr lang="es-ES" u="sng"/>
              <a:t>Modelos Evaluados</a:t>
            </a:r>
            <a:r>
              <a:rPr lang="es-ES"/>
              <a:t>: </a:t>
            </a:r>
            <a:r>
              <a:rPr lang="es-ES" err="1"/>
              <a:t>Logistic</a:t>
            </a:r>
            <a:r>
              <a:rPr lang="es-ES"/>
              <a:t> </a:t>
            </a:r>
            <a:r>
              <a:rPr lang="es-ES" err="1"/>
              <a:t>Regression</a:t>
            </a:r>
            <a:r>
              <a:rPr lang="es-ES"/>
              <a:t>, </a:t>
            </a:r>
            <a:r>
              <a:rPr lang="es-ES" err="1"/>
              <a:t>Random</a:t>
            </a:r>
            <a:r>
              <a:rPr lang="es-ES"/>
              <a:t> Forest, </a:t>
            </a:r>
            <a:r>
              <a:rPr lang="es-ES" err="1"/>
              <a:t>XGBoost</a:t>
            </a:r>
            <a:r>
              <a:rPr lang="es-ES"/>
              <a:t>.</a:t>
            </a:r>
          </a:p>
        </p:txBody>
      </p:sp>
      <p:pic>
        <p:nvPicPr>
          <p:cNvPr id="4" name="Imagen 3" descr="Imagen que contiene exterior, firmar, foto, dibujo&#10;&#10;Descripción generada automáticamente">
            <a:extLst>
              <a:ext uri="{FF2B5EF4-FFF2-40B4-BE49-F238E27FC236}">
                <a16:creationId xmlns:a16="http://schemas.microsoft.com/office/drawing/2014/main" id="{5F88F890-835F-82F5-9C44-0C535305B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19" y="5122069"/>
            <a:ext cx="6900863" cy="1352550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17D75540-40F9-E36B-FC71-5ACF1B300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" y="3424237"/>
            <a:ext cx="9222581" cy="15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84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r>
              <a:rPr lang="es-ES"/>
              <a:t>Selección de 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5540" y="2097175"/>
            <a:ext cx="5435600" cy="3995650"/>
          </a:xfrm>
        </p:spPr>
        <p:txBody>
          <a:bodyPr wrap="square"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u="sng"/>
              <a:t>Método: </a:t>
            </a:r>
            <a:r>
              <a:rPr lang="es-ES"/>
              <a:t>Uso de </a:t>
            </a:r>
            <a:r>
              <a:rPr lang="es-ES" err="1"/>
              <a:t>Random</a:t>
            </a:r>
            <a:r>
              <a:rPr lang="es-ES"/>
              <a:t> Forest para identificar variables importantes.</a:t>
            </a:r>
          </a:p>
          <a:p>
            <a:pPr rtl="0"/>
            <a:r>
              <a:rPr lang="es-ES" u="sng"/>
              <a:t>Resultados: </a:t>
            </a:r>
            <a:r>
              <a:rPr lang="es-ES"/>
              <a:t>Importancia de características como </a:t>
            </a:r>
            <a:r>
              <a:rPr lang="es-ES" err="1"/>
              <a:t>sFas</a:t>
            </a:r>
            <a:r>
              <a:rPr lang="es-ES"/>
              <a:t>, sHER2/sEGFR2/sErbB2, CA 15-3.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D2C1BD-1984-8E31-92DE-21269A1F0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6" y="1333498"/>
            <a:ext cx="3002757" cy="50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07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Entrenamiento y Evaluación de Modelos XGBoost y LightGBM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8B957-4DF5-B331-60D3-925B7BEF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566237"/>
            <a:ext cx="5435600" cy="3057525"/>
          </a:xfrm>
          <a:prstGeom prst="rect">
            <a:avLst/>
          </a:prstGeom>
          <a:noFill/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5540" y="2097175"/>
            <a:ext cx="5435600" cy="3995650"/>
          </a:xfrm>
        </p:spPr>
        <p:txBody>
          <a:bodyPr wrap="square" rtlCol="0">
            <a:normAutofit/>
          </a:bodyPr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u="sng"/>
              <a:t>Características</a:t>
            </a:r>
            <a:r>
              <a:rPr lang="es-ES"/>
              <a:t>: Manejo de datos desbalanceados, regularización, eficiencia computacional.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u="sng"/>
              <a:t>Resultados</a:t>
            </a:r>
            <a:r>
              <a:rPr lang="es-ES"/>
              <a:t>: Métricas de precisión, </a:t>
            </a:r>
            <a:r>
              <a:rPr lang="es-ES" err="1"/>
              <a:t>recall</a:t>
            </a:r>
            <a:r>
              <a:rPr lang="es-ES"/>
              <a:t>, F1-score.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253D76A-D496-5B9B-EF56-96649AA5F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54" y="3431382"/>
            <a:ext cx="5441158" cy="12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46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4"/>
            <a:ext cx="7960421" cy="1450217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Ensamble de Modelos (</a:t>
            </a:r>
            <a:r>
              <a:rPr lang="es-ES" err="1"/>
              <a:t>VotingClassifier</a:t>
            </a:r>
            <a:r>
              <a:rPr lang="es-ES"/>
              <a:t>)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/>
          </p:cNvSpPr>
          <p:nvPr/>
        </p:nvSpPr>
        <p:spPr>
          <a:xfrm>
            <a:off x="764902" y="1900764"/>
            <a:ext cx="5416154" cy="788956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marL="187463" indent="-187463" defTabSz="499902">
              <a:spcAft>
                <a:spcPts val="462"/>
              </a:spcAft>
              <a:buFont typeface="Arial" panose="020B0604020202020204" pitchFamily="34" charset="0"/>
              <a:buChar char="•"/>
            </a:pPr>
            <a:r>
              <a:rPr lang="es-ES" sz="1200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Voting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Classifier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combinando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XGBoost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LightGBM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Boosting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87463" indent="-187463" defTabSz="499902">
              <a:spcAft>
                <a:spcPts val="462"/>
              </a:spcAft>
              <a:buFont typeface="Arial" panose="020B0604020202020204" pitchFamily="34" charset="0"/>
              <a:buChar char="•"/>
            </a:pPr>
            <a:r>
              <a:rPr lang="es-ES" sz="1200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Resultados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Mejoras en precisión y robustez.</a:t>
            </a:r>
            <a:endParaRPr lang="es-ES" sz="120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0BF68425-477C-6975-5EFC-777415B089C4}"/>
              </a:ext>
            </a:extLst>
          </p:cNvPr>
          <p:cNvSpPr txBox="1">
            <a:spLocks/>
          </p:cNvSpPr>
          <p:nvPr/>
        </p:nvSpPr>
        <p:spPr>
          <a:xfrm>
            <a:off x="2165032" y="2885356"/>
            <a:ext cx="7431550" cy="5436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s-E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99902">
              <a:lnSpc>
                <a:spcPct val="90000"/>
              </a:lnSpc>
              <a:spcAft>
                <a:spcPts val="462"/>
              </a:spcAft>
            </a:pPr>
            <a:r>
              <a:rPr lang="es-ES" sz="2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Análisis de Resultados del Ensamble de Modelos (</a:t>
            </a:r>
            <a:r>
              <a:rPr lang="es-ES" sz="20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VotingClassifier</a:t>
            </a:r>
            <a:r>
              <a:rPr lang="es-ES" sz="2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s-ES" sz="2000"/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F5F0A27E-4F94-9E99-A2C2-6C67C00C56E7}"/>
              </a:ext>
            </a:extLst>
          </p:cNvPr>
          <p:cNvSpPr txBox="1">
            <a:spLocks/>
          </p:cNvSpPr>
          <p:nvPr/>
        </p:nvSpPr>
        <p:spPr>
          <a:xfrm>
            <a:off x="2165032" y="3230158"/>
            <a:ext cx="7182168" cy="78895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7463" indent="-187463" defTabSz="499902">
              <a:spcBef>
                <a:spcPts val="547"/>
              </a:spcBef>
              <a:spcAft>
                <a:spcPts val="437"/>
              </a:spcAft>
              <a:buFont typeface="Arial" panose="020B0604020202020204" pitchFamily="34" charset="0"/>
              <a:buChar char="•"/>
            </a:pPr>
            <a:r>
              <a:rPr lang="es-ES" sz="1200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Resultados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Métricas de precisión,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F1-score en conjuntos de entrenamiento y prueba.</a:t>
            </a:r>
          </a:p>
          <a:p>
            <a:pPr marL="187463" indent="-187463" defTabSz="499902">
              <a:spcBef>
                <a:spcPts val="547"/>
              </a:spcBef>
              <a:spcAft>
                <a:spcPts val="437"/>
              </a:spcAft>
              <a:buFont typeface="Arial" panose="020B0604020202020204" pitchFamily="34" charset="0"/>
              <a:buChar char="•"/>
            </a:pPr>
            <a:r>
              <a:rPr lang="es-ES" sz="1200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Comparación de Modelos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Mejor desempeño de la combinación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Boosting</a:t>
            </a:r>
            <a:r>
              <a: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es-E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LightGBM</a:t>
            </a:r>
            <a:r>
              <a:rPr lang="es-ES" sz="1093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s-ES" sz="2000"/>
          </a:p>
        </p:txBody>
      </p:sp>
      <p:pic>
        <p:nvPicPr>
          <p:cNvPr id="2" name="Imagen 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A783E70-CD4F-4075-11EB-394E72C1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4021931"/>
            <a:ext cx="7608094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3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1332000"/>
          </a:xfrm>
        </p:spPr>
        <p:txBody>
          <a:bodyPr wrap="square" lIns="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Tratamiento del </a:t>
            </a:r>
            <a:r>
              <a:rPr lang="es-ES" err="1"/>
              <a:t>Overfitting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555EE5-9262-D16B-AA14-5BC7E03F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5" y="2550196"/>
            <a:ext cx="5801415" cy="3074750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1305" y="1965095"/>
            <a:ext cx="5339397" cy="3995650"/>
          </a:xfrm>
        </p:spPr>
        <p:txBody>
          <a:bodyPr vert="horz" wrap="square" lIns="0" tIns="45720" rIns="91440" bIns="45720" rtlCol="0">
            <a:normAutofit/>
          </a:bodyPr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u="sng"/>
              <a:t>Técnicas Utilizadas</a:t>
            </a:r>
            <a:r>
              <a:rPr lang="es-ES"/>
              <a:t>: Regularización (L1 y L2), validación cruzada, ajuste de </a:t>
            </a:r>
            <a:r>
              <a:rPr lang="es-ES" err="1"/>
              <a:t>hiperparámetros</a:t>
            </a:r>
            <a:r>
              <a:rPr lang="es-ES"/>
              <a:t>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u="sng"/>
              <a:t>Resultados Posteriores:</a:t>
            </a:r>
            <a:r>
              <a:rPr lang="es-ES"/>
              <a:t> Mejora en la generalización del modelo.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ABDBF1-1B2B-6E4E-5570-646059F46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12" y="5624513"/>
            <a:ext cx="7824787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71" y="-431173"/>
            <a:ext cx="5037137" cy="3155900"/>
          </a:xfrm>
        </p:spPr>
        <p:txBody>
          <a:bodyPr wrap="square" lIns="0"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Modelos de Aprendizaje No Supervisado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3098800"/>
            <a:ext cx="4159160" cy="2352356"/>
          </a:xfrm>
        </p:spPr>
        <p:txBody>
          <a:bodyPr vert="horz" wrap="square" lIns="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marL="342900" indent="-342900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u="sng"/>
              <a:t>Técnicas: </a:t>
            </a:r>
            <a:r>
              <a:rPr lang="es-ES" sz="2000" err="1"/>
              <a:t>Clustering</a:t>
            </a:r>
            <a:r>
              <a:rPr lang="es-ES" sz="2000"/>
              <a:t> para identificar patrones en los datos.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u="sng"/>
              <a:t>Resultados</a:t>
            </a:r>
            <a:r>
              <a:rPr lang="es-ES" sz="2000"/>
              <a:t>: Malos a la hora de clasificar.</a:t>
            </a:r>
          </a:p>
          <a:p>
            <a:pPr marL="342900" indent="-342900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u="sng"/>
              <a:t>Conclusión</a:t>
            </a:r>
            <a:r>
              <a:rPr lang="es-ES" sz="2000"/>
              <a:t>: No proporcionan resultados interpretables ni útiles para este caso.</a:t>
            </a:r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5DC7E7E-89B9-FB97-DF41-57EE2A50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85" y="959644"/>
            <a:ext cx="6915152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s-ES" dirty="0"/>
              <a:t>Estudio </a:t>
            </a:r>
            <a:r>
              <a:rPr lang="en-US" dirty="0"/>
              <a:t>“Early Cancer Detection from Multianalyte Blood Test Results”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Uso de CTGAN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1972888"/>
            <a:ext cx="7484773" cy="3995650"/>
          </a:xfrm>
        </p:spPr>
        <p:txBody>
          <a:bodyPr vert="horz" wrap="square" lIns="0" tIns="0" rIns="0" bIns="0" rtlCol="0" anchor="t">
            <a:normAutofit/>
          </a:bodyPr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u="sng"/>
              <a:t>Objetivo: </a:t>
            </a:r>
            <a:r>
              <a:rPr lang="es-ES" sz="2000"/>
              <a:t>Manejar clases minoritarias en un </a:t>
            </a:r>
            <a:r>
              <a:rPr lang="es-ES" sz="2000" err="1"/>
              <a:t>dataset</a:t>
            </a:r>
            <a:r>
              <a:rPr lang="es-ES" sz="2000"/>
              <a:t> pequeño.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000" u="sng"/>
              <a:t>Proceso: </a:t>
            </a:r>
            <a:r>
              <a:rPr lang="es-ES" sz="2000"/>
              <a:t>Generación de datos sintéticos y análisis de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/>
              <a:t>Son un tipo de red neuronal compuesta por dos modelos:</a:t>
            </a:r>
          </a:p>
          <a:p>
            <a:r>
              <a:rPr lang="es-ES" sz="2000"/>
              <a:t>  - Generador: Crea datos sintéticos a partir de ruido aleatorio.</a:t>
            </a:r>
            <a:endParaRPr lang="es-ES"/>
          </a:p>
          <a:p>
            <a:r>
              <a:rPr lang="es-ES" sz="2000"/>
              <a:t>  - Discriminador: Distingue entre los datos reales y los datos    sintéticos generados.</a:t>
            </a:r>
            <a:endParaRPr lang="es-E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/>
          </a:p>
        </p:txBody>
      </p:sp>
      <p:pic>
        <p:nvPicPr>
          <p:cNvPr id="2" name="Marcador de posición de imagen 19" descr="Un primer plano de un grafo">
            <a:extLst>
              <a:ext uri="{FF2B5EF4-FFF2-40B4-BE49-F238E27FC236}">
                <a16:creationId xmlns:a16="http://schemas.microsoft.com/office/drawing/2014/main" id="{A68ED483-E490-1843-52DD-B7646C8E0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8405092" y="0"/>
            <a:ext cx="378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8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34B20-8E08-7187-6A13-31356D0C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anchor="t">
            <a:normAutofit/>
          </a:bodyPr>
          <a:lstStyle/>
          <a:p>
            <a:r>
              <a:rPr lang="es-ES"/>
              <a:t>Planteamiento Jerárquico y Probabilidad Total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13B5B3-BEC2-B165-2A2A-5FC0103EF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>
            <a:normAutofit/>
          </a:bodyPr>
          <a:lstStyle/>
          <a:p>
            <a:r>
              <a:rPr lang="es-ES" u="sng"/>
              <a:t>Metodología</a:t>
            </a:r>
            <a:r>
              <a:rPr lang="es-ES"/>
              <a:t>: Uso de enfoques jerárquicos y teoría de probabilidad total.</a:t>
            </a:r>
          </a:p>
          <a:p>
            <a:r>
              <a:rPr lang="es-ES" u="sng"/>
              <a:t>Resultados</a:t>
            </a:r>
            <a:r>
              <a:rPr lang="es-ES"/>
              <a:t>: Dificultades en la interpretación y resultados no esperados.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30AFD9-90EB-4F7B-E51C-164370070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40" y="2844812"/>
            <a:ext cx="5435600" cy="2500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7089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Anexo: CTGAN y SMOTE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 rtlCol="0">
            <a:normAutofit/>
          </a:bodyPr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u="sng"/>
              <a:t>Proceso: </a:t>
            </a:r>
            <a:r>
              <a:rPr lang="es-ES"/>
              <a:t>Preprocesamiento de datos, generación de datos sintéticos con CTGAN, </a:t>
            </a:r>
            <a:r>
              <a:rPr lang="es-ES" err="1"/>
              <a:t>re-balanceo</a:t>
            </a:r>
            <a:r>
              <a:rPr lang="es-ES"/>
              <a:t> con SMOTE.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u="sng"/>
              <a:t>Evaluación: </a:t>
            </a:r>
            <a:r>
              <a:rPr lang="es-ES"/>
              <a:t>Entrenamiento y evaluación de un clasificador de votación.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7A544D-A860-4BEC-13F1-E8DCFDC5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78" r="11221" b="2"/>
          <a:stretch/>
        </p:blipFill>
        <p:spPr>
          <a:xfrm>
            <a:off x="6205540" y="2097175"/>
            <a:ext cx="5435600" cy="3995650"/>
          </a:xfrm>
          <a:prstGeom prst="rect">
            <a:avLst/>
          </a:prstGeom>
          <a:noFill/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ABD7843-E5EA-9A4B-0AC7-9D2A5723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831" y="3912393"/>
            <a:ext cx="31527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90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515" y="274204"/>
            <a:ext cx="4159160" cy="3155900"/>
          </a:xfrm>
        </p:spPr>
        <p:txBody>
          <a:bodyPr wrap="square"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Análisis de Resultados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097" y="3836504"/>
            <a:ext cx="4159160" cy="2352356"/>
          </a:xfrm>
        </p:spPr>
        <p:txBody>
          <a:bodyPr vert="horz" wrap="square" lIns="91440" tIns="0" rIns="91440" bIns="0" rtlCol="0" anchor="t">
            <a:normAutofit fontScale="77500" lnSpcReduction="20000"/>
          </a:bodyPr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u="sng"/>
              <a:t>Métricas Clave: </a:t>
            </a:r>
            <a:r>
              <a:rPr lang="es-ES"/>
              <a:t>AUC macro, precisión, </a:t>
            </a:r>
            <a:r>
              <a:rPr lang="es-ES" err="1"/>
              <a:t>recall</a:t>
            </a:r>
            <a:r>
              <a:rPr lang="es-ES"/>
              <a:t>, F1-score.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FFFFFF"/>
                </a:solidFill>
                <a:latin typeface="Gill Sans MT"/>
              </a:rPr>
              <a:t>- Las técnicas de aumento de datos (CTGAN y SMOTE) han sido efectivas y no han distorsionado significativamente las métricas del modelo.</a:t>
            </a:r>
          </a:p>
          <a:p>
            <a:br>
              <a:rPr lang="en-US"/>
            </a:b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01FA2B03-F456-14A8-BCF9-E58BF3F5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015" y="1123604"/>
            <a:ext cx="3767620" cy="2313744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75A970B-E6B6-5E6E-3B3A-CD47848A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671" y="4095267"/>
            <a:ext cx="3304483" cy="25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8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Aplicación CancerPrediction.py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5E79B3-7C84-BDDC-7FA5-0260E401D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06" r="23974" b="-1"/>
          <a:stretch/>
        </p:blipFill>
        <p:spPr>
          <a:xfrm>
            <a:off x="550862" y="2097175"/>
            <a:ext cx="5435600" cy="3995650"/>
          </a:xfrm>
          <a:prstGeom prst="rect">
            <a:avLst/>
          </a:prstGeom>
          <a:noFill/>
        </p:spPr>
      </p:pic>
      <p:sp>
        <p:nvSpPr>
          <p:cNvPr id="8" name="Subtítulo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5540" y="2097175"/>
            <a:ext cx="5435600" cy="3995650"/>
          </a:xfrm>
        </p:spPr>
        <p:txBody>
          <a:bodyPr wrap="square"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Funcionalidades: Predicción de cáncer mediante una aplicación web </a:t>
            </a:r>
            <a:r>
              <a:rPr lang="es-ES" err="1"/>
              <a:t>Flask</a:t>
            </a:r>
            <a:r>
              <a:rPr lang="es-ES"/>
              <a:t>.</a:t>
            </a:r>
          </a:p>
          <a:p>
            <a:pPr rtl="0"/>
            <a:r>
              <a:rPr lang="es-ES"/>
              <a:t>Proceso: Entrenamiento del modelo, predicción de cáncer, manejo de configuraciones.</a:t>
            </a:r>
            <a:br>
              <a:rPr lang="es-E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045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r>
              <a:rPr lang="es-ES"/>
              <a:t>Utilidad de </a:t>
            </a:r>
            <a:r>
              <a:rPr lang="es-ES" err="1"/>
              <a:t>docker</a:t>
            </a:r>
            <a:r>
              <a:rPr lang="es-ES"/>
              <a:t> para uso de </a:t>
            </a:r>
            <a:r>
              <a:rPr lang="es-ES" err="1"/>
              <a:t>MLFlow</a:t>
            </a:r>
            <a:r>
              <a:rPr lang="es-ES"/>
              <a:t> </a:t>
            </a:r>
          </a:p>
        </p:txBody>
      </p:sp>
      <p:pic>
        <p:nvPicPr>
          <p:cNvPr id="12" name="Marcador de contenido 11" descr="Texto&#10;&#10;Descripción generada automáticamente">
            <a:extLst>
              <a:ext uri="{FF2B5EF4-FFF2-40B4-BE49-F238E27FC236}">
                <a16:creationId xmlns:a16="http://schemas.microsoft.com/office/drawing/2014/main" id="{6C0211CB-07D7-344E-90C2-DC6B04CCBA4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1358558" y="1389492"/>
            <a:ext cx="9464260" cy="4847796"/>
          </a:xfrm>
        </p:spPr>
      </p:pic>
    </p:spTree>
    <p:extLst>
      <p:ext uri="{BB962C8B-B14F-4D97-AF65-F5344CB8AC3E}">
        <p14:creationId xmlns:p14="http://schemas.microsoft.com/office/powerpoint/2010/main" val="411870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r>
              <a:rPr lang="es-ES"/>
              <a:t>            </a:t>
            </a:r>
            <a:r>
              <a:rPr lang="es-ES" err="1"/>
              <a:t>MLFlow</a:t>
            </a:r>
            <a:r>
              <a:rPr lang="es-ES"/>
              <a:t> tracking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67767E5-05D6-4A09-D0EF-0D631FD0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41" y="473101"/>
            <a:ext cx="2588741" cy="5914887"/>
          </a:xfrm>
          <a:prstGeom prst="rect">
            <a:avLst/>
          </a:prstGeom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AC3CEEC-FA16-EF8C-B4C5-A1CE89E24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891" y="1723775"/>
            <a:ext cx="7476434" cy="34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r>
              <a:rPr lang="es-ES"/>
              <a:t>APP Predicción tipo de cáncer</a:t>
            </a:r>
          </a:p>
        </p:txBody>
      </p:sp>
      <p:pic>
        <p:nvPicPr>
          <p:cNvPr id="9" name="Imagen 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087283B-9C9D-01CF-3A6D-6295B9FC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0" y="1486339"/>
            <a:ext cx="10910955" cy="4484242"/>
          </a:xfrm>
          <a:prstGeom prst="rect">
            <a:avLst/>
          </a:prstGeom>
        </p:spPr>
      </p:pic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80D94AFB-08B8-7939-589C-DFA6F18E48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931018" y="3433434"/>
            <a:ext cx="333514" cy="583216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019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es-ES"/>
            </a:defPPr>
          </a:lstStyle>
          <a:p>
            <a:r>
              <a:rPr lang="es-ES"/>
              <a:t>APP Predicción tipo de cáncer</a:t>
            </a:r>
          </a:p>
        </p:txBody>
      </p:sp>
      <p:pic>
        <p:nvPicPr>
          <p:cNvPr id="2" name="Imagen 1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5EA0F82B-F2AE-EB78-FAFE-AB8D491E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37" y="1346915"/>
            <a:ext cx="11096624" cy="5107423"/>
          </a:xfrm>
          <a:prstGeom prst="rect">
            <a:avLst/>
          </a:prstGeom>
        </p:spPr>
      </p:pic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80D94AFB-08B8-7939-589C-DFA6F18E48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931018" y="3433434"/>
            <a:ext cx="333514" cy="583216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9550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>
            <a:spLocks noGrp="1"/>
          </p:cNvSpPr>
          <p:nvPr>
            <p:ph type="title" idx="4294967295"/>
          </p:nvPr>
        </p:nvSpPr>
        <p:spPr>
          <a:xfrm>
            <a:off x="550862" y="0"/>
            <a:ext cx="11090275" cy="168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Agenda</a:t>
            </a:r>
            <a:endParaRPr/>
          </a:p>
        </p:txBody>
      </p:sp>
      <p:sp>
        <p:nvSpPr>
          <p:cNvPr id="318" name="Google Shape;318;p50"/>
          <p:cNvSpPr txBox="1">
            <a:spLocks noGrp="1"/>
          </p:cNvSpPr>
          <p:nvPr>
            <p:ph type="body" idx="4294967295"/>
          </p:nvPr>
        </p:nvSpPr>
        <p:spPr>
          <a:xfrm>
            <a:off x="550862" y="1079500"/>
            <a:ext cx="11090275" cy="554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69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US" sz="3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Conclusiones de los resultados del proyecto</a:t>
            </a:r>
            <a:endParaRPr sz="1100"/>
          </a:p>
          <a:p>
            <a:pPr marL="0" marR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None/>
            </a:pPr>
            <a:endParaRPr sz="3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-6985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US" sz="3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/>
          </a:p>
          <a:p>
            <a:pPr marL="0" marR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None/>
            </a:pPr>
            <a:endParaRPr sz="3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-6985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US" sz="3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Dificultades</a:t>
            </a:r>
            <a:endParaRPr sz="1100"/>
          </a:p>
          <a:p>
            <a:pPr marL="0" marR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None/>
            </a:pPr>
            <a:endParaRPr sz="33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-6985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oto Sans Symbols"/>
              <a:buChar char="●"/>
            </a:pPr>
            <a:r>
              <a:rPr lang="en-US" sz="33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Caminos Abiertos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48468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A4A67-8F19-139B-113E-4543BE9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866570"/>
          </a:xfrm>
        </p:spPr>
        <p:txBody>
          <a:bodyPr>
            <a:noAutofit/>
          </a:bodyPr>
          <a:lstStyle/>
          <a:p>
            <a:r>
              <a:rPr lang="en-US" sz="4000" dirty="0"/>
              <a:t>“Early Cancer Detection from Multianalyte Blood Test Results”</a:t>
            </a:r>
            <a:endParaRPr lang="es-ES" sz="4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077D10-11E1-2248-AA06-9B8BA73B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759974"/>
            <a:ext cx="5437186" cy="535354"/>
          </a:xfrm>
        </p:spPr>
        <p:txBody>
          <a:bodyPr/>
          <a:lstStyle/>
          <a:p>
            <a:r>
              <a:rPr lang="es-ES" dirty="0"/>
              <a:t>Proceso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4D9D95-1C2E-78A3-6243-850F728D1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2455969"/>
            <a:ext cx="5429114" cy="3515555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Recopilación de Datos</a:t>
            </a:r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 Biomarcadores</a:t>
            </a:r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de Aprendizaje Automático</a:t>
            </a:r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y Validación</a:t>
            </a:r>
            <a:endParaRPr lang="es-E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ED2C76-1D65-40C3-9772-9508AFF5F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3" y="1759974"/>
            <a:ext cx="5436392" cy="53535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Impacto Potencial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14C13F-1A05-AD41-F929-5CE8C385A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2" y="2455969"/>
            <a:ext cx="5436391" cy="3515555"/>
          </a:xfrm>
        </p:spPr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Mejoras en la Detección Temprana </a:t>
            </a: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Menos Invasivo</a:t>
            </a: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Aplicación Clínica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14B29B-08B0-751C-A2F4-A1062D00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45" y="4461788"/>
            <a:ext cx="5608806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2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ill Sans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Conclusiones de los resultados del proyecto, </a:t>
            </a: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parte 1</a:t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1525" y="1319212"/>
            <a:ext cx="5761037" cy="5345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120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>
            <a:spLocks noGrp="1"/>
          </p:cNvSpPr>
          <p:nvPr>
            <p:ph type="title" idx="4294967295"/>
          </p:nvPr>
        </p:nvSpPr>
        <p:spPr>
          <a:xfrm>
            <a:off x="0" y="161925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ill Sans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Conclusiones de los resultados del proyecto, </a:t>
            </a:r>
            <a:r>
              <a:rPr lang="en-US" sz="4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parte 1</a:t>
            </a: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301" y="1088576"/>
            <a:ext cx="5739250" cy="48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0396" y="1088575"/>
            <a:ext cx="5961204" cy="4837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382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/>
        </p:nvSpPr>
        <p:spPr>
          <a:xfrm>
            <a:off x="0" y="0"/>
            <a:ext cx="121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 de los resultados del proyecto, parte 2</a:t>
            </a:r>
            <a:endParaRPr/>
          </a:p>
        </p:txBody>
      </p:sp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550" y="857125"/>
            <a:ext cx="8723579" cy="581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346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/>
        </p:nvSpPr>
        <p:spPr>
          <a:xfrm>
            <a:off x="0" y="0"/>
            <a:ext cx="121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 de los resultados del proyecto, parte 2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175" y="948275"/>
            <a:ext cx="7016974" cy="5814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870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5"/>
          <p:cNvPicPr preferRelativeResize="0"/>
          <p:nvPr/>
        </p:nvPicPr>
        <p:blipFill rotWithShape="1">
          <a:blip r:embed="rId3">
            <a:alphaModFix/>
          </a:blip>
          <a:srcRect t="47" b="46"/>
          <a:stretch/>
        </p:blipFill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5"/>
          <p:cNvSpPr txBox="1"/>
          <p:nvPr/>
        </p:nvSpPr>
        <p:spPr>
          <a:xfrm>
            <a:off x="144462" y="215900"/>
            <a:ext cx="11952287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 generales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55"/>
          <p:cNvSpPr txBox="1"/>
          <p:nvPr/>
        </p:nvSpPr>
        <p:spPr>
          <a:xfrm>
            <a:off x="2199800" y="5949075"/>
            <a:ext cx="656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9" name="Google Shape;359;p55"/>
          <p:cNvGrpSpPr/>
          <p:nvPr/>
        </p:nvGrpSpPr>
        <p:grpSpPr>
          <a:xfrm>
            <a:off x="8050499" y="3214860"/>
            <a:ext cx="3292799" cy="1845954"/>
            <a:chOff x="6038025" y="2598925"/>
            <a:chExt cx="2469661" cy="1384500"/>
          </a:xfrm>
        </p:grpSpPr>
        <p:cxnSp>
          <p:nvCxnSpPr>
            <p:cNvPr id="360" name="Google Shape;360;p55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1" name="Google Shape;361;p55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</a:rPr>
                <a:t>Herramienta Útil para Experimentación con Biomarcadores</a:t>
              </a:r>
              <a:endParaRPr sz="7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55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325A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5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" name="Google Shape;364;p55"/>
          <p:cNvGrpSpPr/>
          <p:nvPr/>
        </p:nvGrpSpPr>
        <p:grpSpPr>
          <a:xfrm>
            <a:off x="848407" y="2184909"/>
            <a:ext cx="3992872" cy="1845954"/>
            <a:chOff x="636321" y="1844098"/>
            <a:chExt cx="2994729" cy="1384500"/>
          </a:xfrm>
        </p:grpSpPr>
        <p:sp>
          <p:nvSpPr>
            <p:cNvPr id="365" name="Google Shape;365;p55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-US" sz="1900">
                  <a:solidFill>
                    <a:schemeClr val="lt1"/>
                  </a:solidFill>
                </a:rPr>
                <a:t>Importancia de Aumentar la Muestra de Datos para Modelos Confiables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6" name="Google Shape;366;p55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7" name="Google Shape;367;p55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71E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5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9" name="Google Shape;369;p55"/>
          <p:cNvGrpSpPr/>
          <p:nvPr/>
        </p:nvGrpSpPr>
        <p:grpSpPr>
          <a:xfrm>
            <a:off x="6384495" y="971963"/>
            <a:ext cx="4799328" cy="1845954"/>
            <a:chOff x="4908100" y="889950"/>
            <a:chExt cx="3599586" cy="1384500"/>
          </a:xfrm>
        </p:grpSpPr>
        <p:cxnSp>
          <p:nvCxnSpPr>
            <p:cNvPr id="370" name="Google Shape;370;p55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1" name="Google Shape;371;p55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-US" sz="2300">
                  <a:solidFill>
                    <a:schemeClr val="lt1"/>
                  </a:solidFill>
                </a:rPr>
                <a:t>Mejoras en la Optimización y Precisión de Modelos</a:t>
              </a:r>
              <a:endParaRPr sz="2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p55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5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" name="Google Shape;374;p55"/>
          <p:cNvGrpSpPr/>
          <p:nvPr/>
        </p:nvGrpSpPr>
        <p:grpSpPr>
          <a:xfrm>
            <a:off x="3752692" y="1260962"/>
            <a:ext cx="4686298" cy="4335895"/>
            <a:chOff x="2991269" y="1153325"/>
            <a:chExt cx="3514811" cy="3252003"/>
          </a:xfrm>
        </p:grpSpPr>
        <p:sp>
          <p:nvSpPr>
            <p:cNvPr id="375" name="Google Shape;375;p55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76" name="Google Shape;376;p55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377" name="Google Shape;377;p55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325A5"/>
            </a:solidFill>
            <a:ln>
              <a:noFill/>
            </a:ln>
          </p:spPr>
        </p:sp>
        <p:sp>
          <p:nvSpPr>
            <p:cNvPr id="378" name="Google Shape;378;p55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79" name="Google Shape;379;p55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380" name="Google Shape;380;p55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71E86"/>
            </a:solidFill>
            <a:ln>
              <a:noFill/>
            </a:ln>
          </p:spPr>
        </p:sp>
        <p:sp>
          <p:nvSpPr>
            <p:cNvPr id="381" name="Google Shape;381;p55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382" name="Google Shape;382;p55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4351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6"/>
          <p:cNvSpPr txBox="1"/>
          <p:nvPr/>
        </p:nvSpPr>
        <p:spPr>
          <a:xfrm>
            <a:off x="-4155500" y="274000"/>
            <a:ext cx="118698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Dificultades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3631809" y="776116"/>
            <a:ext cx="5264100" cy="52641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56"/>
          <p:cNvGrpSpPr/>
          <p:nvPr/>
        </p:nvGrpSpPr>
        <p:grpSpPr>
          <a:xfrm>
            <a:off x="4826361" y="543158"/>
            <a:ext cx="2887928" cy="2887928"/>
            <a:chOff x="3619861" y="407378"/>
            <a:chExt cx="2166000" cy="2166000"/>
          </a:xfrm>
        </p:grpSpPr>
        <p:sp>
          <p:nvSpPr>
            <p:cNvPr id="391" name="Google Shape;391;p56"/>
            <p:cNvSpPr/>
            <p:nvPr/>
          </p:nvSpPr>
          <p:spPr>
            <a:xfrm>
              <a:off x="3619861" y="407378"/>
              <a:ext cx="2166000" cy="2166000"/>
            </a:xfrm>
            <a:prstGeom prst="ellipse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6"/>
            <p:cNvSpPr txBox="1"/>
            <p:nvPr/>
          </p:nvSpPr>
          <p:spPr>
            <a:xfrm>
              <a:off x="4024522" y="707737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1900">
                  <a:solidFill>
                    <a:schemeClr val="lt1"/>
                  </a:solidFill>
                </a:rPr>
                <a:t>Escasez de Datos Reales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3" name="Google Shape;393;p56"/>
          <p:cNvGrpSpPr/>
          <p:nvPr/>
        </p:nvGrpSpPr>
        <p:grpSpPr>
          <a:xfrm>
            <a:off x="6197326" y="1524019"/>
            <a:ext cx="2887928" cy="2887928"/>
            <a:chOff x="4648111" y="1143043"/>
            <a:chExt cx="2166000" cy="2166000"/>
          </a:xfrm>
        </p:grpSpPr>
        <p:sp>
          <p:nvSpPr>
            <p:cNvPr id="394" name="Google Shape;394;p56"/>
            <p:cNvSpPr/>
            <p:nvPr/>
          </p:nvSpPr>
          <p:spPr>
            <a:xfrm>
              <a:off x="4648111" y="1143043"/>
              <a:ext cx="2166000" cy="2166000"/>
            </a:xfrm>
            <a:prstGeom prst="ellipse">
              <a:avLst/>
            </a:prstGeom>
            <a:solidFill>
              <a:srgbClr val="D837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6"/>
            <p:cNvSpPr txBox="1"/>
            <p:nvPr/>
          </p:nvSpPr>
          <p:spPr>
            <a:xfrm>
              <a:off x="5431956" y="1669515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</a:rPr>
                <a:t>Complejidad en la Interpretación de Resultados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6" name="Google Shape;396;p56"/>
          <p:cNvGrpSpPr/>
          <p:nvPr/>
        </p:nvGrpSpPr>
        <p:grpSpPr>
          <a:xfrm>
            <a:off x="5651608" y="3143507"/>
            <a:ext cx="2887928" cy="2887928"/>
            <a:chOff x="4238812" y="2357689"/>
            <a:chExt cx="2166000" cy="2166000"/>
          </a:xfrm>
        </p:grpSpPr>
        <p:sp>
          <p:nvSpPr>
            <p:cNvPr id="397" name="Google Shape;397;p56"/>
            <p:cNvSpPr/>
            <p:nvPr/>
          </p:nvSpPr>
          <p:spPr>
            <a:xfrm>
              <a:off x="4238812" y="2357689"/>
              <a:ext cx="2166000" cy="2166000"/>
            </a:xfrm>
            <a:prstGeom prst="ellipse">
              <a:avLst/>
            </a:prstGeom>
            <a:solidFill>
              <a:srgbClr val="801F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6"/>
            <p:cNvSpPr txBox="1"/>
            <p:nvPr/>
          </p:nvSpPr>
          <p:spPr>
            <a:xfrm>
              <a:off x="5047891" y="3185187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</a:rPr>
                <a:t>Consideraciones Éticas y de Privacidad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9" name="Google Shape;399;p56"/>
          <p:cNvGrpSpPr/>
          <p:nvPr/>
        </p:nvGrpSpPr>
        <p:grpSpPr>
          <a:xfrm>
            <a:off x="3977502" y="3143641"/>
            <a:ext cx="2887928" cy="2887928"/>
            <a:chOff x="2983201" y="2357790"/>
            <a:chExt cx="2166000" cy="2166000"/>
          </a:xfrm>
        </p:grpSpPr>
        <p:sp>
          <p:nvSpPr>
            <p:cNvPr id="400" name="Google Shape;400;p56"/>
            <p:cNvSpPr/>
            <p:nvPr/>
          </p:nvSpPr>
          <p:spPr>
            <a:xfrm>
              <a:off x="2983201" y="2357790"/>
              <a:ext cx="2166000" cy="2166000"/>
            </a:xfrm>
            <a:prstGeom prst="ellipse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6"/>
            <p:cNvSpPr txBox="1"/>
            <p:nvPr/>
          </p:nvSpPr>
          <p:spPr>
            <a:xfrm>
              <a:off x="3059406" y="3168962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1300">
                  <a:solidFill>
                    <a:schemeClr val="lt1"/>
                  </a:solidFill>
                </a:rPr>
                <a:t>Limitaciones de Recursos Computacionales</a:t>
              </a:r>
              <a:endParaRPr sz="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2" name="Google Shape;402;p56"/>
          <p:cNvGrpSpPr/>
          <p:nvPr/>
        </p:nvGrpSpPr>
        <p:grpSpPr>
          <a:xfrm>
            <a:off x="3455550" y="1523978"/>
            <a:ext cx="2887928" cy="2887928"/>
            <a:chOff x="2591728" y="1143012"/>
            <a:chExt cx="2166000" cy="2166000"/>
          </a:xfrm>
        </p:grpSpPr>
        <p:sp>
          <p:nvSpPr>
            <p:cNvPr id="403" name="Google Shape;403;p56"/>
            <p:cNvSpPr/>
            <p:nvPr/>
          </p:nvSpPr>
          <p:spPr>
            <a:xfrm>
              <a:off x="2591728" y="1143012"/>
              <a:ext cx="2166000" cy="2166000"/>
            </a:xfrm>
            <a:prstGeom prst="ellipse">
              <a:avLst/>
            </a:prstGeom>
            <a:solidFill>
              <a:srgbClr val="B02B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6"/>
            <p:cNvSpPr txBox="1"/>
            <p:nvPr/>
          </p:nvSpPr>
          <p:spPr>
            <a:xfrm>
              <a:off x="2830556" y="1666262"/>
              <a:ext cx="13284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</a:rPr>
                <a:t>Predicciones Incorrectas Iniciales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5" name="Google Shape;405;p56"/>
          <p:cNvSpPr/>
          <p:nvPr/>
        </p:nvSpPr>
        <p:spPr>
          <a:xfrm>
            <a:off x="5446590" y="2590894"/>
            <a:ext cx="1634400" cy="16344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572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>
            <a:spLocks noGrp="1"/>
          </p:cNvSpPr>
          <p:nvPr>
            <p:ph type="title" idx="4294967295"/>
          </p:nvPr>
        </p:nvSpPr>
        <p:spPr>
          <a:xfrm>
            <a:off x="0" y="110287"/>
            <a:ext cx="121920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ill Sans"/>
              <a:buNone/>
            </a:pPr>
            <a:r>
              <a:rPr lang="en-US" sz="4000" b="0" i="0" u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Caminos Abiertos</a:t>
            </a:r>
            <a:endParaRPr/>
          </a:p>
        </p:txBody>
      </p:sp>
      <p:grpSp>
        <p:nvGrpSpPr>
          <p:cNvPr id="412" name="Google Shape;412;p57"/>
          <p:cNvGrpSpPr/>
          <p:nvPr/>
        </p:nvGrpSpPr>
        <p:grpSpPr>
          <a:xfrm>
            <a:off x="431339" y="2649000"/>
            <a:ext cx="3936068" cy="1719557"/>
            <a:chOff x="323513" y="1986800"/>
            <a:chExt cx="2952125" cy="1289700"/>
          </a:xfrm>
        </p:grpSpPr>
        <p:sp>
          <p:nvSpPr>
            <p:cNvPr id="413" name="Google Shape;413;p57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</a:rPr>
                <a:t>Diversificación y Actualización de Datos</a:t>
              </a:r>
              <a:endParaRPr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4" name="Google Shape;414;p5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249C9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15" name="Google Shape;415;p57"/>
          <p:cNvGrpSpPr/>
          <p:nvPr/>
        </p:nvGrpSpPr>
        <p:grpSpPr>
          <a:xfrm>
            <a:off x="6946276" y="1413765"/>
            <a:ext cx="4814080" cy="1719557"/>
            <a:chOff x="5209838" y="1060350"/>
            <a:chExt cx="3610650" cy="1289700"/>
          </a:xfrm>
        </p:grpSpPr>
        <p:sp>
          <p:nvSpPr>
            <p:cNvPr id="416" name="Google Shape;416;p57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</a:rPr>
                <a:t>Generación y Validación de Datos Sintéticos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7" name="Google Shape;417;p5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5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18" name="Google Shape;418;p57"/>
          <p:cNvGrpSpPr/>
          <p:nvPr/>
        </p:nvGrpSpPr>
        <p:grpSpPr>
          <a:xfrm>
            <a:off x="6946276" y="4027166"/>
            <a:ext cx="4814080" cy="1719557"/>
            <a:chOff x="5209838" y="3020450"/>
            <a:chExt cx="3610650" cy="1289700"/>
          </a:xfrm>
        </p:grpSpPr>
        <p:sp>
          <p:nvSpPr>
            <p:cNvPr id="419" name="Google Shape;419;p5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chemeClr val="lt1"/>
                  </a:solidFill>
                </a:rPr>
                <a:t>Optimización y Regularización de Modelos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20" name="Google Shape;420;p5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D7E75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21" name="Google Shape;421;p57"/>
          <p:cNvGrpSpPr/>
          <p:nvPr/>
        </p:nvGrpSpPr>
        <p:grpSpPr>
          <a:xfrm>
            <a:off x="3367253" y="902000"/>
            <a:ext cx="5086319" cy="5054003"/>
            <a:chOff x="2662213" y="676344"/>
            <a:chExt cx="3814835" cy="3790597"/>
          </a:xfrm>
        </p:grpSpPr>
        <p:sp>
          <p:nvSpPr>
            <p:cNvPr id="422" name="Google Shape;422;p57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155B5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7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1D7E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7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249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" name="Google Shape;425;p57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26" name="Google Shape;426;p5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249C9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5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249C9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57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29" name="Google Shape;429;p5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55B55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57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57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32" name="Google Shape;432;p57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D7E75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7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D7E7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57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2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5" name="Google Shape;435;p57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2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57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2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363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Gracias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A4A67-8F19-139B-113E-4543BE9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866570"/>
          </a:xfrm>
        </p:spPr>
        <p:txBody>
          <a:bodyPr>
            <a:normAutofit/>
          </a:bodyPr>
          <a:lstStyle/>
          <a:p>
            <a:r>
              <a:rPr lang="es-ES" sz="4000" dirty="0"/>
              <a:t>Objetivos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077D10-11E1-2248-AA06-9B8BA73B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1" y="1415845"/>
            <a:ext cx="5437186" cy="535354"/>
          </a:xfrm>
        </p:spPr>
        <p:txBody>
          <a:bodyPr/>
          <a:lstStyle/>
          <a:p>
            <a:r>
              <a:rPr lang="es-ES" dirty="0"/>
              <a:t>empresariales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4D9D95-1C2E-78A3-6243-850F728D1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0" y="2111840"/>
            <a:ext cx="5429114" cy="3515555"/>
          </a:xfrm>
        </p:spPr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Mejora de la Detección Temprana del Cáncer</a:t>
            </a: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Reducción de Costos de Diagnóstico</a:t>
            </a:r>
            <a:endParaRPr lang="es-E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Aumento de la Accesibilidad a Pruebas de Detección</a:t>
            </a: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Inserción en el Mercado y Adopción Global</a:t>
            </a:r>
            <a:endParaRPr lang="es-E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Partnerships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Estratégicas y Colaboraciones</a:t>
            </a: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Cumplimiento Normativo y Regulatorio</a:t>
            </a: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Educación y Concientización Pública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ED2C76-1D65-40C3-9772-9508AFF5F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1" y="1415845"/>
            <a:ext cx="5436392" cy="535354"/>
          </a:xfrm>
        </p:spPr>
        <p:txBody>
          <a:bodyPr/>
          <a:lstStyle/>
          <a:p>
            <a:r>
              <a:rPr lang="es-ES" dirty="0"/>
              <a:t>analíticos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14C13F-1A05-AD41-F929-5CE8C385A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0" y="2111840"/>
            <a:ext cx="5436391" cy="3515555"/>
          </a:xfrm>
        </p:spPr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Replicación de Modelos Existentes</a:t>
            </a: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Nuevos Modelos Predictivos</a:t>
            </a:r>
            <a:endParaRPr lang="es-E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Clasificación de Tipos de Cáncer</a:t>
            </a:r>
          </a:p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Evaluación de Criterios de Rendimiento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6401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A4A67-8F19-139B-113E-4543BE9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866570"/>
          </a:xfrm>
        </p:spPr>
        <p:txBody>
          <a:bodyPr>
            <a:normAutofit/>
          </a:bodyPr>
          <a:lstStyle/>
          <a:p>
            <a:r>
              <a:rPr lang="es-ES" sz="4000" dirty="0"/>
              <a:t>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077D10-11E1-2248-AA06-9B8BA73B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576475"/>
            <a:ext cx="5437186" cy="535354"/>
          </a:xfrm>
        </p:spPr>
        <p:txBody>
          <a:bodyPr/>
          <a:lstStyle/>
          <a:p>
            <a:r>
              <a:rPr lang="es-ES" dirty="0"/>
              <a:t>Primer conjunto – detección binaria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4D9D95-1C2E-78A3-6243-850F728D1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2272470"/>
            <a:ext cx="5429114" cy="3515555"/>
          </a:xfrm>
        </p:spPr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Registros de 1.817 pacientes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 marcadores proteicos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puntuación de mutación de ADN (</a:t>
            </a:r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OmegaScore</a:t>
            </a: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ED2C76-1D65-40C3-9772-9508AFF5F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3" y="1576475"/>
            <a:ext cx="5436392" cy="53535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Segundo conjunto – clasificación tipos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14C13F-1A05-AD41-F929-5CE8C385A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2" y="2272470"/>
            <a:ext cx="5436391" cy="3515555"/>
          </a:xfrm>
        </p:spPr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Registros de 626 pacientes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39 marcadores proteicos (8 + 31 adicionales)</a:t>
            </a:r>
          </a:p>
          <a:p>
            <a:r>
              <a:rPr lang="es-ES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OmegaScore</a:t>
            </a:r>
            <a:endParaRPr lang="es-E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Género del paciente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99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A4A67-8F19-139B-113E-4543BE9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866570"/>
          </a:xfrm>
        </p:spPr>
        <p:txBody>
          <a:bodyPr>
            <a:normAutofit/>
          </a:bodyPr>
          <a:lstStyle/>
          <a:p>
            <a:r>
              <a:rPr lang="es-ES" sz="4000" dirty="0"/>
              <a:t>Datos - Análisis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077D10-11E1-2248-AA06-9B8BA73B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1" y="1301172"/>
            <a:ext cx="5437186" cy="535354"/>
          </a:xfrm>
        </p:spPr>
        <p:txBody>
          <a:bodyPr/>
          <a:lstStyle/>
          <a:p>
            <a:r>
              <a:rPr lang="es-ES" dirty="0"/>
              <a:t>Análisis descriptivo y exploratorio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4D9D95-1C2E-78A3-6243-850F728D1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0" y="1997167"/>
            <a:ext cx="5429114" cy="3515555"/>
          </a:xfrm>
        </p:spPr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Distribución de las variables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Estadísticas descriptivas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Visualización preliminar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ED2C76-1D65-40C3-9772-9508AFF5F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4808" y="1301172"/>
            <a:ext cx="5436392" cy="53535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limpieza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14C13F-1A05-AD41-F929-5CE8C385A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34808" y="1997167"/>
            <a:ext cx="5436391" cy="3515555"/>
          </a:xfrm>
        </p:spPr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 AJCC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valores nulos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Datos relativamente limpios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D55F28-7F58-DA9B-EDE2-795F25EF5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" y="4331333"/>
            <a:ext cx="3212335" cy="217237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F167D16-A46F-3C17-83DC-C5B355771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46" y="3468910"/>
            <a:ext cx="3212334" cy="21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4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A4A67-8F19-139B-113E-4543BE93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866570"/>
          </a:xfrm>
        </p:spPr>
        <p:txBody>
          <a:bodyPr>
            <a:normAutofit/>
          </a:bodyPr>
          <a:lstStyle/>
          <a:p>
            <a:r>
              <a:rPr lang="es-ES" sz="4000" dirty="0"/>
              <a:t>Datos - Correlaciones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077D10-11E1-2248-AA06-9B8BA73B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252011"/>
            <a:ext cx="5437186" cy="535354"/>
          </a:xfrm>
        </p:spPr>
        <p:txBody>
          <a:bodyPr/>
          <a:lstStyle/>
          <a:p>
            <a:r>
              <a:rPr lang="es-ES" dirty="0"/>
              <a:t>Entre variables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4D9D95-1C2E-78A3-6243-850F728D1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1948006"/>
            <a:ext cx="5429114" cy="3515555"/>
          </a:xfrm>
        </p:spPr>
        <p:txBody>
          <a:bodyPr/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Entender relaciones entre ellas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Eliminar variables redundantes</a:t>
            </a: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ED2C76-1D65-40C3-9772-9508AFF5F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2398" y="1252011"/>
            <a:ext cx="5436392" cy="53535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gain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14C13F-1A05-AD41-F929-5CE8C385A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7055" y="1948006"/>
            <a:ext cx="5436391" cy="3515555"/>
          </a:xfrm>
        </p:spPr>
        <p:txBody>
          <a:bodyPr/>
          <a:lstStyle/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Relación entre variables predictoras y objetivo</a:t>
            </a:r>
          </a:p>
          <a:p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y reducción de variables</a:t>
            </a:r>
          </a:p>
          <a:p>
            <a:r>
              <a:rPr lang="es-ES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 enfoques:</a:t>
            </a:r>
          </a:p>
          <a:p>
            <a:pPr lvl="1"/>
            <a:r>
              <a:rPr lang="es-E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Correlación de Pearson (enfoque I)</a:t>
            </a:r>
          </a:p>
          <a:p>
            <a:pPr lvl="1"/>
            <a:r>
              <a:rPr lang="es-ES" sz="1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Árboles de decisión (enfoque II)</a:t>
            </a:r>
            <a:endParaRPr lang="es-ES" dirty="0"/>
          </a:p>
        </p:txBody>
      </p:sp>
      <p:pic>
        <p:nvPicPr>
          <p:cNvPr id="12" name="Imagen 1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7B58F2F-9DB5-3ED9-366C-FF2D3AF0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85" y="3311013"/>
            <a:ext cx="4240229" cy="276532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2184446-2B60-5231-C7BC-3F7524C4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22" y="4538687"/>
            <a:ext cx="2118544" cy="175275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C298E9E-6F6A-2AB8-2613-A2BCD4B28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533" y="4548352"/>
            <a:ext cx="2027096" cy="176037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5230522-89F6-7178-46F9-F75410BE3AD9}"/>
              </a:ext>
            </a:extLst>
          </p:cNvPr>
          <p:cNvSpPr txBox="1"/>
          <p:nvPr/>
        </p:nvSpPr>
        <p:spPr>
          <a:xfrm>
            <a:off x="5610712" y="4286742"/>
            <a:ext cx="1900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Enfoque I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D1334F5-EFC2-53CD-488F-825D823EE548}"/>
              </a:ext>
            </a:extLst>
          </p:cNvPr>
          <p:cNvSpPr txBox="1"/>
          <p:nvPr/>
        </p:nvSpPr>
        <p:spPr>
          <a:xfrm>
            <a:off x="8182307" y="4279773"/>
            <a:ext cx="1900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Enfoque II</a:t>
            </a:r>
          </a:p>
        </p:txBody>
      </p:sp>
    </p:spTree>
    <p:extLst>
      <p:ext uri="{BB962C8B-B14F-4D97-AF65-F5344CB8AC3E}">
        <p14:creationId xmlns:p14="http://schemas.microsoft.com/office/powerpoint/2010/main" val="68489385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  <ds:schemaRef ds:uri="230e9df3-be65-4c73-a93b-d1236ebd677e"/>
    <ds:schemaRef ds:uri="71af3243-3dd4-4a8d-8c0d-dd76da1f02a5"/>
    <ds:schemaRef ds:uri="http://www.w3.org/XML/1998/namespace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{4BC43A93-EAEE-481F-BD48-C86A1643ED2C}tf33713516_win32</Template>
  <TotalTime>884</TotalTime>
  <Words>731</Words>
  <Application>Microsoft Office PowerPoint</Application>
  <PresentationFormat>Panorámica</PresentationFormat>
  <Paragraphs>199</Paragraphs>
  <Slides>57</Slides>
  <Notes>37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58" baseType="lpstr">
      <vt:lpstr>3DFloatVTI</vt:lpstr>
      <vt:lpstr>Detección temprana del cáncer a partir de los resultados de análisis de sangre</vt:lpstr>
      <vt:lpstr>Contexto y Estado del Arte</vt:lpstr>
      <vt:lpstr>Motivación</vt:lpstr>
      <vt:lpstr>Estudio “Early Cancer Detection from Multianalyte Blood Test Results”</vt:lpstr>
      <vt:lpstr>“Early Cancer Detection from Multianalyte Blood Test Results”</vt:lpstr>
      <vt:lpstr>Objetivos</vt:lpstr>
      <vt:lpstr>Datos</vt:lpstr>
      <vt:lpstr>Datos - Análisis</vt:lpstr>
      <vt:lpstr>Datos - Correlaciones</vt:lpstr>
      <vt:lpstr>Predicción de cáncer</vt:lpstr>
      <vt:lpstr>Procesamiento de los datos</vt:lpstr>
      <vt:lpstr>Procesado</vt:lpstr>
      <vt:lpstr>Métricas de evaluación</vt:lpstr>
      <vt:lpstr>Modelos supervisados</vt:lpstr>
      <vt:lpstr>Presentación de PowerPoint</vt:lpstr>
      <vt:lpstr>Presentación de PowerPoint</vt:lpstr>
      <vt:lpstr>Presentación de PowerPoint</vt:lpstr>
      <vt:lpstr>Resultados modelos supervisados</vt:lpstr>
      <vt:lpstr>Resultados modelos supervisados</vt:lpstr>
      <vt:lpstr>Resultados modelos supervisados</vt:lpstr>
      <vt:lpstr>Resultados modelos supervisados</vt:lpstr>
      <vt:lpstr>Presentación de PowerPoint</vt:lpstr>
      <vt:lpstr>Presentación de PowerPoint</vt:lpstr>
      <vt:lpstr>Modelos no supervisados</vt:lpstr>
      <vt:lpstr>Modelos no supervisados</vt:lpstr>
      <vt:lpstr>Resultados y conclusiones modelos no supervisados</vt:lpstr>
      <vt:lpstr>Aplicación</vt:lpstr>
      <vt:lpstr>Agenda</vt:lpstr>
      <vt:lpstr>Introducción</vt:lpstr>
      <vt:lpstr>Análisis Exploratorio de Datos (EDA) y Descripción de Tablas S4 y S6</vt:lpstr>
      <vt:lpstr>Presentación de PowerPoint</vt:lpstr>
      <vt:lpstr>Presentación de PowerPoint</vt:lpstr>
      <vt:lpstr>Preprocesamiento de Datos</vt:lpstr>
      <vt:lpstr>Exploración de los Modelos Predictivos</vt:lpstr>
      <vt:lpstr>Selección de variables</vt:lpstr>
      <vt:lpstr>Entrenamiento y Evaluación de Modelos XGBoost y LightGBM</vt:lpstr>
      <vt:lpstr>Ensamble de Modelos (VotingClassifier)</vt:lpstr>
      <vt:lpstr>Tratamiento del Overfitting</vt:lpstr>
      <vt:lpstr>Modelos de Aprendizaje No Supervisado</vt:lpstr>
      <vt:lpstr>Uso de CTGAN</vt:lpstr>
      <vt:lpstr>Planteamiento Jerárquico y Probabilidad Total</vt:lpstr>
      <vt:lpstr>Anexo: CTGAN y SMOTE</vt:lpstr>
      <vt:lpstr>Análisis de Resultados</vt:lpstr>
      <vt:lpstr>Aplicación CancerPrediction.py</vt:lpstr>
      <vt:lpstr>Utilidad de docker para uso de MLFlow </vt:lpstr>
      <vt:lpstr>            MLFlow tracking</vt:lpstr>
      <vt:lpstr>APP Predicción tipo de cáncer</vt:lpstr>
      <vt:lpstr>APP Predicción tipo de cáncer</vt:lpstr>
      <vt:lpstr>Agenda</vt:lpstr>
      <vt:lpstr>Conclusiones de los resultados del proyecto, parte 1</vt:lpstr>
      <vt:lpstr>Conclusiones de los resultados del proyecto, parte 1</vt:lpstr>
      <vt:lpstr>Presentación de PowerPoint</vt:lpstr>
      <vt:lpstr>Presentación de PowerPoint</vt:lpstr>
      <vt:lpstr>Presentación de PowerPoint</vt:lpstr>
      <vt:lpstr>Presentación de PowerPoint</vt:lpstr>
      <vt:lpstr>Caminos Abiertos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temprana del cáncer a partir de los resultados de análisis de sangre</dc:title>
  <dc:creator>Dani del Río Alonso</dc:creator>
  <cp:lastModifiedBy>Mar Benitez</cp:lastModifiedBy>
  <cp:revision>11</cp:revision>
  <dcterms:created xsi:type="dcterms:W3CDTF">2024-07-17T19:17:10Z</dcterms:created>
  <dcterms:modified xsi:type="dcterms:W3CDTF">2024-07-23T07:43:17Z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